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7" r:id="rId2"/>
    <p:sldId id="284" r:id="rId3"/>
    <p:sldId id="285" r:id="rId4"/>
    <p:sldId id="260" r:id="rId5"/>
    <p:sldId id="289" r:id="rId6"/>
    <p:sldId id="266" r:id="rId7"/>
    <p:sldId id="287" r:id="rId8"/>
    <p:sldId id="272" r:id="rId9"/>
    <p:sldId id="288" r:id="rId10"/>
    <p:sldId id="290" r:id="rId11"/>
    <p:sldId id="283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63636"/>
    <a:srgbClr val="6B8A8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74" d="100"/>
          <a:sy n="74" d="100"/>
        </p:scale>
        <p:origin x="576" y="6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1B4F46-F000-468A-856C-ABC6FE4E3998}" type="datetimeFigureOut">
              <a:rPr lang="zh-CN" altLang="en-US" smtClean="0"/>
              <a:t>2016/5/27 Friday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9EDC15-3A01-4E0D-A704-B57EA0A0EA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21052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033E0-324A-40EE-8AB9-28239639742B}" type="datetimeFigureOut">
              <a:rPr lang="zh-CN" altLang="en-US" smtClean="0"/>
              <a:t>2016/5/27 Friday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73BAA-1BD1-4BA1-AE50-818000C696A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9300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033E0-324A-40EE-8AB9-28239639742B}" type="datetimeFigureOut">
              <a:rPr lang="zh-CN" altLang="en-US" smtClean="0"/>
              <a:t>2016/5/27 Friday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73BAA-1BD1-4BA1-AE50-818000C696A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38202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033E0-324A-40EE-8AB9-28239639742B}" type="datetimeFigureOut">
              <a:rPr lang="zh-CN" altLang="en-US" smtClean="0"/>
              <a:t>2016/5/27 Friday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73BAA-1BD1-4BA1-AE50-818000C696A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72128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8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501636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033E0-324A-40EE-8AB9-28239639742B}" type="datetimeFigureOut">
              <a:rPr lang="zh-CN" altLang="en-US" smtClean="0"/>
              <a:t>2016/5/27 Friday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73BAA-1BD1-4BA1-AE50-818000C696A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55802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033E0-324A-40EE-8AB9-28239639742B}" type="datetimeFigureOut">
              <a:rPr lang="zh-CN" altLang="en-US" smtClean="0"/>
              <a:t>2016/5/27 Friday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73BAA-1BD1-4BA1-AE50-818000C696A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81962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033E0-324A-40EE-8AB9-28239639742B}" type="datetimeFigureOut">
              <a:rPr lang="zh-CN" altLang="en-US" smtClean="0"/>
              <a:t>2016/5/27 Friday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73BAA-1BD1-4BA1-AE50-818000C696A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56313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033E0-324A-40EE-8AB9-28239639742B}" type="datetimeFigureOut">
              <a:rPr lang="zh-CN" altLang="en-US" smtClean="0"/>
              <a:t>2016/5/27 Friday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73BAA-1BD1-4BA1-AE50-818000C696A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73068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033E0-324A-40EE-8AB9-28239639742B}" type="datetimeFigureOut">
              <a:rPr lang="zh-CN" altLang="en-US" smtClean="0"/>
              <a:t>2016/5/27 Friday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73BAA-1BD1-4BA1-AE50-818000C696A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93096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033E0-324A-40EE-8AB9-28239639742B}" type="datetimeFigureOut">
              <a:rPr lang="zh-CN" altLang="en-US" smtClean="0"/>
              <a:t>2016/5/27 Friday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73BAA-1BD1-4BA1-AE50-818000C696A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80644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033E0-324A-40EE-8AB9-28239639742B}" type="datetimeFigureOut">
              <a:rPr lang="zh-CN" altLang="en-US" smtClean="0"/>
              <a:t>2016/5/27 Friday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73BAA-1BD1-4BA1-AE50-818000C696A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8065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033E0-324A-40EE-8AB9-28239639742B}" type="datetimeFigureOut">
              <a:rPr lang="zh-CN" altLang="en-US" smtClean="0"/>
              <a:t>2016/5/27 Friday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73BAA-1BD1-4BA1-AE50-818000C696A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31698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9033E0-324A-40EE-8AB9-28239639742B}" type="datetimeFigureOut">
              <a:rPr lang="zh-CN" altLang="en-US" smtClean="0"/>
              <a:t>2016/5/27 Friday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973BAA-1BD1-4BA1-AE50-818000C696A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7323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30" b="11343"/>
          <a:stretch/>
        </p:blipFill>
        <p:spPr>
          <a:xfrm>
            <a:off x="-29090" y="0"/>
            <a:ext cx="12221090" cy="6858000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-58180" y="0"/>
            <a:ext cx="4455368" cy="6858000"/>
          </a:xfrm>
          <a:prstGeom prst="rect">
            <a:avLst/>
          </a:prstGeom>
          <a:solidFill>
            <a:srgbClr val="3636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-58180" y="2126316"/>
            <a:ext cx="6284168" cy="1398495"/>
          </a:xfrm>
          <a:prstGeom prst="rect">
            <a:avLst/>
          </a:prstGeom>
          <a:solidFill>
            <a:schemeClr val="tx1">
              <a:lumMod val="95000"/>
              <a:lumOff val="5000"/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 smtClean="0"/>
              <a:t>Lake.js</a:t>
            </a:r>
            <a:r>
              <a:rPr lang="zh-CN" altLang="en-US" sz="2800" dirty="0" smtClean="0"/>
              <a:t>前端开发工具包的设计与实现</a:t>
            </a:r>
            <a:endParaRPr lang="zh-CN" altLang="en-US" sz="2800" dirty="0"/>
          </a:p>
        </p:txBody>
      </p:sp>
      <p:sp>
        <p:nvSpPr>
          <p:cNvPr id="11" name="矩形 10"/>
          <p:cNvSpPr/>
          <p:nvPr/>
        </p:nvSpPr>
        <p:spPr>
          <a:xfrm>
            <a:off x="-58180" y="3524811"/>
            <a:ext cx="7628874" cy="959379"/>
          </a:xfrm>
          <a:prstGeom prst="rect">
            <a:avLst/>
          </a:prstGeom>
          <a:solidFill>
            <a:srgbClr val="6B8A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毕业论文答辩</a:t>
            </a:r>
            <a:endParaRPr lang="zh-CN" altLang="en-US" sz="2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-58180" y="4484190"/>
            <a:ext cx="5383215" cy="1527545"/>
          </a:xfrm>
          <a:prstGeom prst="rect">
            <a:avLst/>
          </a:prstGeom>
          <a:solidFill>
            <a:schemeClr val="tx1">
              <a:lumMod val="95000"/>
              <a:lumOff val="5000"/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文本框 31"/>
          <p:cNvSpPr txBox="1"/>
          <p:nvPr/>
        </p:nvSpPr>
        <p:spPr>
          <a:xfrm>
            <a:off x="1140009" y="4636958"/>
            <a:ext cx="24339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姓名：</a:t>
            </a: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余旋</a:t>
            </a:r>
          </a:p>
        </p:txBody>
      </p:sp>
      <p:sp>
        <p:nvSpPr>
          <p:cNvPr id="33" name="文本框 32"/>
          <p:cNvSpPr txBox="1"/>
          <p:nvPr/>
        </p:nvSpPr>
        <p:spPr>
          <a:xfrm>
            <a:off x="1140009" y="5035674"/>
            <a:ext cx="24339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专业：软件工程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1140008" y="5434390"/>
            <a:ext cx="32862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指导老师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：曹莹莹、王林章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5" name="Picture 2" descr="b58f8c5494eef01f4b840f16e2fe9925bd317d5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49540" y="5680426"/>
            <a:ext cx="971550" cy="1209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55349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D805E5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432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91" b="5000"/>
          <a:stretch/>
        </p:blipFill>
        <p:spPr>
          <a:xfrm>
            <a:off x="-19050" y="-57150"/>
            <a:ext cx="12211050" cy="6915150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3150326" y="492664"/>
            <a:ext cx="5826033" cy="5826033"/>
          </a:xfrm>
          <a:prstGeom prst="ellipse">
            <a:avLst/>
          </a:prstGeom>
          <a:solidFill>
            <a:srgbClr val="6B8A84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prstClr val="white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3717906" y="3641150"/>
            <a:ext cx="4756186" cy="599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180494" y="2656691"/>
            <a:ext cx="37656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spc="6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谢谢老师</a:t>
            </a:r>
            <a:endParaRPr lang="zh-CN" altLang="en-US" sz="5400" b="1" spc="6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5649390" y="1420966"/>
            <a:ext cx="847136" cy="847136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" name="椭圆 9"/>
          <p:cNvSpPr/>
          <p:nvPr/>
        </p:nvSpPr>
        <p:spPr>
          <a:xfrm>
            <a:off x="5865223" y="1738284"/>
            <a:ext cx="130628" cy="13879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6165181" y="1738284"/>
            <a:ext cx="130628" cy="13879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" name="空心弧 10"/>
          <p:cNvSpPr/>
          <p:nvPr/>
        </p:nvSpPr>
        <p:spPr>
          <a:xfrm rot="11023433">
            <a:off x="5857697" y="1794085"/>
            <a:ext cx="476605" cy="435970"/>
          </a:xfrm>
          <a:prstGeom prst="blockArc">
            <a:avLst>
              <a:gd name="adj1" fmla="val 10800000"/>
              <a:gd name="adj2" fmla="val 20801539"/>
              <a:gd name="adj3" fmla="val 1346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919825" y="3836023"/>
            <a:ext cx="44246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 you</a:t>
            </a:r>
            <a:endParaRPr lang="en-US" altLang="zh-CN" sz="16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8839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30" b="11343"/>
          <a:stretch/>
        </p:blipFill>
        <p:spPr>
          <a:xfrm>
            <a:off x="-29090" y="0"/>
            <a:ext cx="12221090" cy="68580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-29090" y="0"/>
            <a:ext cx="1222109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Freeform 251"/>
          <p:cNvSpPr>
            <a:spLocks noEditPoints="1"/>
          </p:cNvSpPr>
          <p:nvPr/>
        </p:nvSpPr>
        <p:spPr bwMode="auto">
          <a:xfrm>
            <a:off x="3606415" y="2045432"/>
            <a:ext cx="558037" cy="531178"/>
          </a:xfrm>
          <a:custGeom>
            <a:avLst/>
            <a:gdLst>
              <a:gd name="T0" fmla="*/ 266 w 301"/>
              <a:gd name="T1" fmla="*/ 192 h 282"/>
              <a:gd name="T2" fmla="*/ 234 w 301"/>
              <a:gd name="T3" fmla="*/ 69 h 282"/>
              <a:gd name="T4" fmla="*/ 81 w 301"/>
              <a:gd name="T5" fmla="*/ 36 h 282"/>
              <a:gd name="T6" fmla="*/ 32 w 301"/>
              <a:gd name="T7" fmla="*/ 3 h 282"/>
              <a:gd name="T8" fmla="*/ 12 w 301"/>
              <a:gd name="T9" fmla="*/ 13 h 282"/>
              <a:gd name="T10" fmla="*/ 61 w 301"/>
              <a:gd name="T11" fmla="*/ 57 h 282"/>
              <a:gd name="T12" fmla="*/ 132 w 301"/>
              <a:gd name="T13" fmla="*/ 249 h 282"/>
              <a:gd name="T14" fmla="*/ 301 w 301"/>
              <a:gd name="T15" fmla="*/ 260 h 282"/>
              <a:gd name="T16" fmla="*/ 266 w 301"/>
              <a:gd name="T17" fmla="*/ 192 h 282"/>
              <a:gd name="T18" fmla="*/ 242 w 301"/>
              <a:gd name="T19" fmla="*/ 232 h 282"/>
              <a:gd name="T20" fmla="*/ 240 w 301"/>
              <a:gd name="T21" fmla="*/ 233 h 282"/>
              <a:gd name="T22" fmla="*/ 238 w 301"/>
              <a:gd name="T23" fmla="*/ 232 h 282"/>
              <a:gd name="T24" fmla="*/ 159 w 301"/>
              <a:gd name="T25" fmla="*/ 138 h 282"/>
              <a:gd name="T26" fmla="*/ 106 w 301"/>
              <a:gd name="T27" fmla="*/ 75 h 282"/>
              <a:gd name="T28" fmla="*/ 106 w 301"/>
              <a:gd name="T29" fmla="*/ 71 h 282"/>
              <a:gd name="T30" fmla="*/ 109 w 301"/>
              <a:gd name="T31" fmla="*/ 71 h 282"/>
              <a:gd name="T32" fmla="*/ 178 w 301"/>
              <a:gd name="T33" fmla="*/ 122 h 282"/>
              <a:gd name="T34" fmla="*/ 243 w 301"/>
              <a:gd name="T35" fmla="*/ 229 h 282"/>
              <a:gd name="T36" fmla="*/ 242 w 301"/>
              <a:gd name="T37" fmla="*/ 232 h 2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301" h="282">
                <a:moveTo>
                  <a:pt x="266" y="192"/>
                </a:moveTo>
                <a:cubicBezTo>
                  <a:pt x="268" y="152"/>
                  <a:pt x="252" y="95"/>
                  <a:pt x="234" y="69"/>
                </a:cubicBezTo>
                <a:cubicBezTo>
                  <a:pt x="197" y="16"/>
                  <a:pt x="116" y="0"/>
                  <a:pt x="81" y="36"/>
                </a:cubicBezTo>
                <a:cubicBezTo>
                  <a:pt x="74" y="43"/>
                  <a:pt x="32" y="3"/>
                  <a:pt x="32" y="3"/>
                </a:cubicBezTo>
                <a:cubicBezTo>
                  <a:pt x="12" y="13"/>
                  <a:pt x="12" y="13"/>
                  <a:pt x="12" y="13"/>
                </a:cubicBezTo>
                <a:cubicBezTo>
                  <a:pt x="61" y="57"/>
                  <a:pt x="61" y="57"/>
                  <a:pt x="61" y="57"/>
                </a:cubicBezTo>
                <a:cubicBezTo>
                  <a:pt x="61" y="57"/>
                  <a:pt x="0" y="152"/>
                  <a:pt x="132" y="249"/>
                </a:cubicBezTo>
                <a:cubicBezTo>
                  <a:pt x="177" y="282"/>
                  <a:pt x="241" y="269"/>
                  <a:pt x="301" y="260"/>
                </a:cubicBezTo>
                <a:cubicBezTo>
                  <a:pt x="301" y="260"/>
                  <a:pt x="265" y="248"/>
                  <a:pt x="266" y="192"/>
                </a:cubicBezTo>
                <a:close/>
                <a:moveTo>
                  <a:pt x="242" y="232"/>
                </a:moveTo>
                <a:cubicBezTo>
                  <a:pt x="241" y="233"/>
                  <a:pt x="241" y="233"/>
                  <a:pt x="240" y="233"/>
                </a:cubicBezTo>
                <a:cubicBezTo>
                  <a:pt x="240" y="233"/>
                  <a:pt x="239" y="232"/>
                  <a:pt x="238" y="232"/>
                </a:cubicBezTo>
                <a:cubicBezTo>
                  <a:pt x="238" y="232"/>
                  <a:pt x="198" y="182"/>
                  <a:pt x="159" y="138"/>
                </a:cubicBezTo>
                <a:cubicBezTo>
                  <a:pt x="115" y="89"/>
                  <a:pt x="106" y="75"/>
                  <a:pt x="106" y="75"/>
                </a:cubicBezTo>
                <a:cubicBezTo>
                  <a:pt x="105" y="74"/>
                  <a:pt x="105" y="72"/>
                  <a:pt x="106" y="71"/>
                </a:cubicBezTo>
                <a:cubicBezTo>
                  <a:pt x="107" y="71"/>
                  <a:pt x="108" y="70"/>
                  <a:pt x="109" y="71"/>
                </a:cubicBezTo>
                <a:cubicBezTo>
                  <a:pt x="109" y="71"/>
                  <a:pt x="144" y="87"/>
                  <a:pt x="178" y="122"/>
                </a:cubicBezTo>
                <a:cubicBezTo>
                  <a:pt x="210" y="156"/>
                  <a:pt x="243" y="229"/>
                  <a:pt x="243" y="229"/>
                </a:cubicBezTo>
                <a:cubicBezTo>
                  <a:pt x="243" y="230"/>
                  <a:pt x="243" y="232"/>
                  <a:pt x="242" y="23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>
              <a:solidFill>
                <a:prstClr val="black"/>
              </a:solidFill>
              <a:ea typeface="微软雅黑" panose="020B0503020204020204" pitchFamily="34" charset="-122"/>
            </a:endParaRPr>
          </a:p>
        </p:txBody>
      </p:sp>
      <p:sp>
        <p:nvSpPr>
          <p:cNvPr id="39" name="Freeform 367"/>
          <p:cNvSpPr>
            <a:spLocks noEditPoints="1"/>
          </p:cNvSpPr>
          <p:nvPr/>
        </p:nvSpPr>
        <p:spPr bwMode="auto">
          <a:xfrm>
            <a:off x="3563217" y="3023536"/>
            <a:ext cx="631567" cy="672847"/>
          </a:xfrm>
          <a:custGeom>
            <a:avLst/>
            <a:gdLst>
              <a:gd name="T0" fmla="*/ 251 w 269"/>
              <a:gd name="T1" fmla="*/ 192 h 288"/>
              <a:gd name="T2" fmla="*/ 234 w 269"/>
              <a:gd name="T3" fmla="*/ 209 h 288"/>
              <a:gd name="T4" fmla="*/ 234 w 269"/>
              <a:gd name="T5" fmla="*/ 211 h 288"/>
              <a:gd name="T6" fmla="*/ 201 w 269"/>
              <a:gd name="T7" fmla="*/ 233 h 288"/>
              <a:gd name="T8" fmla="*/ 160 w 269"/>
              <a:gd name="T9" fmla="*/ 240 h 288"/>
              <a:gd name="T10" fmla="*/ 148 w 269"/>
              <a:gd name="T11" fmla="*/ 187 h 288"/>
              <a:gd name="T12" fmla="*/ 146 w 269"/>
              <a:gd name="T13" fmla="*/ 121 h 288"/>
              <a:gd name="T14" fmla="*/ 193 w 269"/>
              <a:gd name="T15" fmla="*/ 121 h 288"/>
              <a:gd name="T16" fmla="*/ 211 w 269"/>
              <a:gd name="T17" fmla="*/ 117 h 288"/>
              <a:gd name="T18" fmla="*/ 222 w 269"/>
              <a:gd name="T19" fmla="*/ 123 h 288"/>
              <a:gd name="T20" fmla="*/ 236 w 269"/>
              <a:gd name="T21" fmla="*/ 109 h 288"/>
              <a:gd name="T22" fmla="*/ 222 w 269"/>
              <a:gd name="T23" fmla="*/ 95 h 288"/>
              <a:gd name="T24" fmla="*/ 210 w 269"/>
              <a:gd name="T25" fmla="*/ 101 h 288"/>
              <a:gd name="T26" fmla="*/ 145 w 269"/>
              <a:gd name="T27" fmla="*/ 101 h 288"/>
              <a:gd name="T28" fmla="*/ 144 w 269"/>
              <a:gd name="T29" fmla="*/ 68 h 288"/>
              <a:gd name="T30" fmla="*/ 169 w 269"/>
              <a:gd name="T31" fmla="*/ 35 h 288"/>
              <a:gd name="T32" fmla="*/ 134 w 269"/>
              <a:gd name="T33" fmla="*/ 0 h 288"/>
              <a:gd name="T34" fmla="*/ 99 w 269"/>
              <a:gd name="T35" fmla="*/ 35 h 288"/>
              <a:gd name="T36" fmla="*/ 124 w 269"/>
              <a:gd name="T37" fmla="*/ 68 h 288"/>
              <a:gd name="T38" fmla="*/ 123 w 269"/>
              <a:gd name="T39" fmla="*/ 101 h 288"/>
              <a:gd name="T40" fmla="*/ 58 w 269"/>
              <a:gd name="T41" fmla="*/ 101 h 288"/>
              <a:gd name="T42" fmla="*/ 46 w 269"/>
              <a:gd name="T43" fmla="*/ 95 h 288"/>
              <a:gd name="T44" fmla="*/ 32 w 269"/>
              <a:gd name="T45" fmla="*/ 109 h 288"/>
              <a:gd name="T46" fmla="*/ 46 w 269"/>
              <a:gd name="T47" fmla="*/ 123 h 288"/>
              <a:gd name="T48" fmla="*/ 57 w 269"/>
              <a:gd name="T49" fmla="*/ 117 h 288"/>
              <a:gd name="T50" fmla="*/ 76 w 269"/>
              <a:gd name="T51" fmla="*/ 121 h 288"/>
              <a:gd name="T52" fmla="*/ 122 w 269"/>
              <a:gd name="T53" fmla="*/ 121 h 288"/>
              <a:gd name="T54" fmla="*/ 120 w 269"/>
              <a:gd name="T55" fmla="*/ 187 h 288"/>
              <a:gd name="T56" fmla="*/ 109 w 269"/>
              <a:gd name="T57" fmla="*/ 239 h 288"/>
              <a:gd name="T58" fmla="*/ 59 w 269"/>
              <a:gd name="T59" fmla="*/ 227 h 288"/>
              <a:gd name="T60" fmla="*/ 34 w 269"/>
              <a:gd name="T61" fmla="*/ 212 h 288"/>
              <a:gd name="T62" fmla="*/ 35 w 269"/>
              <a:gd name="T63" fmla="*/ 209 h 288"/>
              <a:gd name="T64" fmla="*/ 17 w 269"/>
              <a:gd name="T65" fmla="*/ 192 h 288"/>
              <a:gd name="T66" fmla="*/ 0 w 269"/>
              <a:gd name="T67" fmla="*/ 209 h 288"/>
              <a:gd name="T68" fmla="*/ 17 w 269"/>
              <a:gd name="T69" fmla="*/ 227 h 288"/>
              <a:gd name="T70" fmla="*/ 21 w 269"/>
              <a:gd name="T71" fmla="*/ 226 h 288"/>
              <a:gd name="T72" fmla="*/ 48 w 269"/>
              <a:gd name="T73" fmla="*/ 247 h 288"/>
              <a:gd name="T74" fmla="*/ 102 w 269"/>
              <a:gd name="T75" fmla="*/ 273 h 288"/>
              <a:gd name="T76" fmla="*/ 135 w 269"/>
              <a:gd name="T77" fmla="*/ 288 h 288"/>
              <a:gd name="T78" fmla="*/ 166 w 269"/>
              <a:gd name="T79" fmla="*/ 273 h 288"/>
              <a:gd name="T80" fmla="*/ 220 w 269"/>
              <a:gd name="T81" fmla="*/ 247 h 288"/>
              <a:gd name="T82" fmla="*/ 247 w 269"/>
              <a:gd name="T83" fmla="*/ 226 h 288"/>
              <a:gd name="T84" fmla="*/ 251 w 269"/>
              <a:gd name="T85" fmla="*/ 227 h 288"/>
              <a:gd name="T86" fmla="*/ 269 w 269"/>
              <a:gd name="T87" fmla="*/ 209 h 288"/>
              <a:gd name="T88" fmla="*/ 251 w 269"/>
              <a:gd name="T89" fmla="*/ 192 h 288"/>
              <a:gd name="T90" fmla="*/ 115 w 269"/>
              <a:gd name="T91" fmla="*/ 35 h 288"/>
              <a:gd name="T92" fmla="*/ 134 w 269"/>
              <a:gd name="T93" fmla="*/ 16 h 288"/>
              <a:gd name="T94" fmla="*/ 152 w 269"/>
              <a:gd name="T95" fmla="*/ 35 h 288"/>
              <a:gd name="T96" fmla="*/ 134 w 269"/>
              <a:gd name="T97" fmla="*/ 53 h 288"/>
              <a:gd name="T98" fmla="*/ 115 w 269"/>
              <a:gd name="T99" fmla="*/ 35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69" h="288">
                <a:moveTo>
                  <a:pt x="251" y="192"/>
                </a:moveTo>
                <a:cubicBezTo>
                  <a:pt x="241" y="192"/>
                  <a:pt x="234" y="200"/>
                  <a:pt x="234" y="209"/>
                </a:cubicBezTo>
                <a:cubicBezTo>
                  <a:pt x="234" y="210"/>
                  <a:pt x="234" y="211"/>
                  <a:pt x="234" y="211"/>
                </a:cubicBezTo>
                <a:cubicBezTo>
                  <a:pt x="226" y="217"/>
                  <a:pt x="215" y="224"/>
                  <a:pt x="201" y="233"/>
                </a:cubicBezTo>
                <a:cubicBezTo>
                  <a:pt x="189" y="240"/>
                  <a:pt x="174" y="241"/>
                  <a:pt x="160" y="240"/>
                </a:cubicBezTo>
                <a:cubicBezTo>
                  <a:pt x="148" y="187"/>
                  <a:pt x="148" y="187"/>
                  <a:pt x="148" y="187"/>
                </a:cubicBezTo>
                <a:cubicBezTo>
                  <a:pt x="148" y="187"/>
                  <a:pt x="147" y="153"/>
                  <a:pt x="146" y="121"/>
                </a:cubicBezTo>
                <a:cubicBezTo>
                  <a:pt x="193" y="121"/>
                  <a:pt x="193" y="121"/>
                  <a:pt x="193" y="121"/>
                </a:cubicBezTo>
                <a:cubicBezTo>
                  <a:pt x="211" y="117"/>
                  <a:pt x="211" y="117"/>
                  <a:pt x="211" y="117"/>
                </a:cubicBezTo>
                <a:cubicBezTo>
                  <a:pt x="213" y="120"/>
                  <a:pt x="217" y="123"/>
                  <a:pt x="222" y="123"/>
                </a:cubicBezTo>
                <a:cubicBezTo>
                  <a:pt x="230" y="123"/>
                  <a:pt x="236" y="116"/>
                  <a:pt x="236" y="109"/>
                </a:cubicBezTo>
                <a:cubicBezTo>
                  <a:pt x="236" y="101"/>
                  <a:pt x="230" y="95"/>
                  <a:pt x="222" y="95"/>
                </a:cubicBezTo>
                <a:cubicBezTo>
                  <a:pt x="217" y="95"/>
                  <a:pt x="213" y="97"/>
                  <a:pt x="210" y="101"/>
                </a:cubicBezTo>
                <a:cubicBezTo>
                  <a:pt x="145" y="101"/>
                  <a:pt x="145" y="101"/>
                  <a:pt x="145" y="101"/>
                </a:cubicBezTo>
                <a:cubicBezTo>
                  <a:pt x="145" y="87"/>
                  <a:pt x="144" y="75"/>
                  <a:pt x="144" y="68"/>
                </a:cubicBezTo>
                <a:cubicBezTo>
                  <a:pt x="158" y="63"/>
                  <a:pt x="169" y="50"/>
                  <a:pt x="169" y="35"/>
                </a:cubicBezTo>
                <a:cubicBezTo>
                  <a:pt x="169" y="16"/>
                  <a:pt x="153" y="0"/>
                  <a:pt x="134" y="0"/>
                </a:cubicBezTo>
                <a:cubicBezTo>
                  <a:pt x="115" y="0"/>
                  <a:pt x="99" y="16"/>
                  <a:pt x="99" y="35"/>
                </a:cubicBezTo>
                <a:cubicBezTo>
                  <a:pt x="99" y="50"/>
                  <a:pt x="110" y="64"/>
                  <a:pt x="124" y="68"/>
                </a:cubicBezTo>
                <a:cubicBezTo>
                  <a:pt x="124" y="75"/>
                  <a:pt x="124" y="87"/>
                  <a:pt x="123" y="101"/>
                </a:cubicBezTo>
                <a:cubicBezTo>
                  <a:pt x="58" y="101"/>
                  <a:pt x="58" y="101"/>
                  <a:pt x="58" y="101"/>
                </a:cubicBezTo>
                <a:cubicBezTo>
                  <a:pt x="55" y="97"/>
                  <a:pt x="51" y="95"/>
                  <a:pt x="46" y="95"/>
                </a:cubicBezTo>
                <a:cubicBezTo>
                  <a:pt x="38" y="95"/>
                  <a:pt x="32" y="101"/>
                  <a:pt x="32" y="109"/>
                </a:cubicBezTo>
                <a:cubicBezTo>
                  <a:pt x="32" y="116"/>
                  <a:pt x="38" y="123"/>
                  <a:pt x="46" y="123"/>
                </a:cubicBezTo>
                <a:cubicBezTo>
                  <a:pt x="51" y="123"/>
                  <a:pt x="55" y="120"/>
                  <a:pt x="57" y="117"/>
                </a:cubicBezTo>
                <a:cubicBezTo>
                  <a:pt x="76" y="121"/>
                  <a:pt x="76" y="121"/>
                  <a:pt x="76" y="121"/>
                </a:cubicBezTo>
                <a:cubicBezTo>
                  <a:pt x="122" y="121"/>
                  <a:pt x="122" y="121"/>
                  <a:pt x="122" y="121"/>
                </a:cubicBezTo>
                <a:cubicBezTo>
                  <a:pt x="121" y="153"/>
                  <a:pt x="120" y="187"/>
                  <a:pt x="120" y="187"/>
                </a:cubicBezTo>
                <a:cubicBezTo>
                  <a:pt x="109" y="239"/>
                  <a:pt x="109" y="239"/>
                  <a:pt x="109" y="239"/>
                </a:cubicBezTo>
                <a:cubicBezTo>
                  <a:pt x="91" y="239"/>
                  <a:pt x="73" y="237"/>
                  <a:pt x="59" y="227"/>
                </a:cubicBezTo>
                <a:cubicBezTo>
                  <a:pt x="49" y="221"/>
                  <a:pt x="41" y="217"/>
                  <a:pt x="34" y="212"/>
                </a:cubicBezTo>
                <a:cubicBezTo>
                  <a:pt x="35" y="211"/>
                  <a:pt x="35" y="210"/>
                  <a:pt x="35" y="209"/>
                </a:cubicBezTo>
                <a:cubicBezTo>
                  <a:pt x="35" y="200"/>
                  <a:pt x="27" y="192"/>
                  <a:pt x="17" y="192"/>
                </a:cubicBezTo>
                <a:cubicBezTo>
                  <a:pt x="8" y="192"/>
                  <a:pt x="0" y="200"/>
                  <a:pt x="0" y="209"/>
                </a:cubicBezTo>
                <a:cubicBezTo>
                  <a:pt x="0" y="219"/>
                  <a:pt x="8" y="227"/>
                  <a:pt x="17" y="227"/>
                </a:cubicBezTo>
                <a:cubicBezTo>
                  <a:pt x="19" y="227"/>
                  <a:pt x="20" y="227"/>
                  <a:pt x="21" y="226"/>
                </a:cubicBezTo>
                <a:cubicBezTo>
                  <a:pt x="28" y="232"/>
                  <a:pt x="37" y="239"/>
                  <a:pt x="48" y="247"/>
                </a:cubicBezTo>
                <a:cubicBezTo>
                  <a:pt x="64" y="257"/>
                  <a:pt x="82" y="267"/>
                  <a:pt x="102" y="273"/>
                </a:cubicBezTo>
                <a:cubicBezTo>
                  <a:pt x="105" y="274"/>
                  <a:pt x="128" y="288"/>
                  <a:pt x="135" y="288"/>
                </a:cubicBezTo>
                <a:cubicBezTo>
                  <a:pt x="141" y="288"/>
                  <a:pt x="161" y="276"/>
                  <a:pt x="166" y="273"/>
                </a:cubicBezTo>
                <a:cubicBezTo>
                  <a:pt x="186" y="267"/>
                  <a:pt x="205" y="257"/>
                  <a:pt x="220" y="247"/>
                </a:cubicBezTo>
                <a:cubicBezTo>
                  <a:pt x="231" y="239"/>
                  <a:pt x="241" y="232"/>
                  <a:pt x="247" y="226"/>
                </a:cubicBezTo>
                <a:cubicBezTo>
                  <a:pt x="248" y="227"/>
                  <a:pt x="250" y="227"/>
                  <a:pt x="251" y="227"/>
                </a:cubicBezTo>
                <a:cubicBezTo>
                  <a:pt x="261" y="227"/>
                  <a:pt x="269" y="219"/>
                  <a:pt x="269" y="209"/>
                </a:cubicBezTo>
                <a:cubicBezTo>
                  <a:pt x="269" y="200"/>
                  <a:pt x="261" y="192"/>
                  <a:pt x="251" y="192"/>
                </a:cubicBezTo>
                <a:close/>
                <a:moveTo>
                  <a:pt x="115" y="35"/>
                </a:moveTo>
                <a:cubicBezTo>
                  <a:pt x="115" y="25"/>
                  <a:pt x="124" y="16"/>
                  <a:pt x="134" y="16"/>
                </a:cubicBezTo>
                <a:cubicBezTo>
                  <a:pt x="144" y="16"/>
                  <a:pt x="152" y="25"/>
                  <a:pt x="152" y="35"/>
                </a:cubicBezTo>
                <a:cubicBezTo>
                  <a:pt x="152" y="45"/>
                  <a:pt x="144" y="53"/>
                  <a:pt x="134" y="53"/>
                </a:cubicBezTo>
                <a:cubicBezTo>
                  <a:pt x="124" y="53"/>
                  <a:pt x="115" y="45"/>
                  <a:pt x="115" y="3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>
              <a:solidFill>
                <a:prstClr val="black"/>
              </a:solidFill>
              <a:ea typeface="微软雅黑" panose="020B0503020204020204" pitchFamily="34" charset="-122"/>
            </a:endParaRPr>
          </a:p>
        </p:txBody>
      </p:sp>
      <p:sp>
        <p:nvSpPr>
          <p:cNvPr id="40" name="Freeform 34"/>
          <p:cNvSpPr>
            <a:spLocks noEditPoints="1"/>
          </p:cNvSpPr>
          <p:nvPr/>
        </p:nvSpPr>
        <p:spPr bwMode="auto">
          <a:xfrm>
            <a:off x="3486553" y="4143308"/>
            <a:ext cx="733424" cy="667713"/>
          </a:xfrm>
          <a:custGeom>
            <a:avLst/>
            <a:gdLst>
              <a:gd name="T0" fmla="*/ 23 w 124"/>
              <a:gd name="T1" fmla="*/ 38 h 113"/>
              <a:gd name="T2" fmla="*/ 0 w 124"/>
              <a:gd name="T3" fmla="*/ 66 h 113"/>
              <a:gd name="T4" fmla="*/ 47 w 124"/>
              <a:gd name="T5" fmla="*/ 98 h 113"/>
              <a:gd name="T6" fmla="*/ 61 w 124"/>
              <a:gd name="T7" fmla="*/ 96 h 113"/>
              <a:gd name="T8" fmla="*/ 78 w 124"/>
              <a:gd name="T9" fmla="*/ 113 h 113"/>
              <a:gd name="T10" fmla="*/ 74 w 124"/>
              <a:gd name="T11" fmla="*/ 92 h 113"/>
              <a:gd name="T12" fmla="*/ 93 w 124"/>
              <a:gd name="T13" fmla="*/ 71 h 113"/>
              <a:gd name="T14" fmla="*/ 74 w 124"/>
              <a:gd name="T15" fmla="*/ 74 h 113"/>
              <a:gd name="T16" fmla="*/ 61 w 124"/>
              <a:gd name="T17" fmla="*/ 73 h 113"/>
              <a:gd name="T18" fmla="*/ 43 w 124"/>
              <a:gd name="T19" fmla="*/ 85 h 113"/>
              <a:gd name="T20" fmla="*/ 43 w 124"/>
              <a:gd name="T21" fmla="*/ 66 h 113"/>
              <a:gd name="T22" fmla="*/ 23 w 124"/>
              <a:gd name="T23" fmla="*/ 38 h 113"/>
              <a:gd name="T24" fmla="*/ 77 w 124"/>
              <a:gd name="T25" fmla="*/ 0 h 113"/>
              <a:gd name="T26" fmla="*/ 30 w 124"/>
              <a:gd name="T27" fmla="*/ 33 h 113"/>
              <a:gd name="T28" fmla="*/ 50 w 124"/>
              <a:gd name="T29" fmla="*/ 59 h 113"/>
              <a:gd name="T30" fmla="*/ 50 w 124"/>
              <a:gd name="T31" fmla="*/ 72 h 113"/>
              <a:gd name="T32" fmla="*/ 63 w 124"/>
              <a:gd name="T33" fmla="*/ 64 h 113"/>
              <a:gd name="T34" fmla="*/ 77 w 124"/>
              <a:gd name="T35" fmla="*/ 65 h 113"/>
              <a:gd name="T36" fmla="*/ 124 w 124"/>
              <a:gd name="T37" fmla="*/ 33 h 113"/>
              <a:gd name="T38" fmla="*/ 77 w 124"/>
              <a:gd name="T39" fmla="*/ 0 h 1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24" h="113">
                <a:moveTo>
                  <a:pt x="23" y="38"/>
                </a:moveTo>
                <a:cubicBezTo>
                  <a:pt x="9" y="43"/>
                  <a:pt x="0" y="54"/>
                  <a:pt x="0" y="66"/>
                </a:cubicBezTo>
                <a:cubicBezTo>
                  <a:pt x="0" y="83"/>
                  <a:pt x="21" y="98"/>
                  <a:pt x="47" y="98"/>
                </a:cubicBezTo>
                <a:cubicBezTo>
                  <a:pt x="52" y="98"/>
                  <a:pt x="57" y="97"/>
                  <a:pt x="61" y="96"/>
                </a:cubicBezTo>
                <a:cubicBezTo>
                  <a:pt x="78" y="113"/>
                  <a:pt x="78" y="113"/>
                  <a:pt x="78" y="113"/>
                </a:cubicBezTo>
                <a:cubicBezTo>
                  <a:pt x="74" y="92"/>
                  <a:pt x="74" y="92"/>
                  <a:pt x="74" y="92"/>
                </a:cubicBezTo>
                <a:cubicBezTo>
                  <a:pt x="84" y="87"/>
                  <a:pt x="91" y="80"/>
                  <a:pt x="93" y="71"/>
                </a:cubicBezTo>
                <a:cubicBezTo>
                  <a:pt x="87" y="73"/>
                  <a:pt x="81" y="74"/>
                  <a:pt x="74" y="74"/>
                </a:cubicBezTo>
                <a:cubicBezTo>
                  <a:pt x="70" y="74"/>
                  <a:pt x="65" y="74"/>
                  <a:pt x="61" y="73"/>
                </a:cubicBezTo>
                <a:cubicBezTo>
                  <a:pt x="59" y="74"/>
                  <a:pt x="43" y="85"/>
                  <a:pt x="43" y="85"/>
                </a:cubicBezTo>
                <a:cubicBezTo>
                  <a:pt x="43" y="85"/>
                  <a:pt x="43" y="70"/>
                  <a:pt x="43" y="66"/>
                </a:cubicBezTo>
                <a:cubicBezTo>
                  <a:pt x="31" y="60"/>
                  <a:pt x="23" y="49"/>
                  <a:pt x="23" y="38"/>
                </a:cubicBezTo>
                <a:moveTo>
                  <a:pt x="77" y="0"/>
                </a:moveTo>
                <a:cubicBezTo>
                  <a:pt x="51" y="0"/>
                  <a:pt x="30" y="15"/>
                  <a:pt x="30" y="33"/>
                </a:cubicBezTo>
                <a:cubicBezTo>
                  <a:pt x="30" y="44"/>
                  <a:pt x="38" y="53"/>
                  <a:pt x="50" y="59"/>
                </a:cubicBezTo>
                <a:cubicBezTo>
                  <a:pt x="50" y="72"/>
                  <a:pt x="50" y="72"/>
                  <a:pt x="50" y="72"/>
                </a:cubicBezTo>
                <a:cubicBezTo>
                  <a:pt x="63" y="64"/>
                  <a:pt x="63" y="64"/>
                  <a:pt x="63" y="64"/>
                </a:cubicBezTo>
                <a:cubicBezTo>
                  <a:pt x="67" y="65"/>
                  <a:pt x="72" y="65"/>
                  <a:pt x="77" y="65"/>
                </a:cubicBezTo>
                <a:cubicBezTo>
                  <a:pt x="103" y="65"/>
                  <a:pt x="124" y="51"/>
                  <a:pt x="124" y="33"/>
                </a:cubicBezTo>
                <a:cubicBezTo>
                  <a:pt x="124" y="15"/>
                  <a:pt x="103" y="0"/>
                  <a:pt x="77" y="0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41" name="Freeform 35"/>
          <p:cNvSpPr>
            <a:spLocks noEditPoints="1"/>
          </p:cNvSpPr>
          <p:nvPr/>
        </p:nvSpPr>
        <p:spPr bwMode="auto">
          <a:xfrm>
            <a:off x="3468843" y="5167528"/>
            <a:ext cx="769436" cy="633415"/>
          </a:xfrm>
          <a:custGeom>
            <a:avLst/>
            <a:gdLst>
              <a:gd name="T0" fmla="*/ 18 w 136"/>
              <a:gd name="T1" fmla="*/ 63 h 112"/>
              <a:gd name="T2" fmla="*/ 80 w 136"/>
              <a:gd name="T3" fmla="*/ 63 h 112"/>
              <a:gd name="T4" fmla="*/ 56 w 136"/>
              <a:gd name="T5" fmla="*/ 14 h 112"/>
              <a:gd name="T6" fmla="*/ 41 w 136"/>
              <a:gd name="T7" fmla="*/ 23 h 112"/>
              <a:gd name="T8" fmla="*/ 19 w 136"/>
              <a:gd name="T9" fmla="*/ 23 h 112"/>
              <a:gd name="T10" fmla="*/ 15 w 136"/>
              <a:gd name="T11" fmla="*/ 40 h 112"/>
              <a:gd name="T12" fmla="*/ 0 w 136"/>
              <a:gd name="T13" fmla="*/ 55 h 112"/>
              <a:gd name="T14" fmla="*/ 9 w 136"/>
              <a:gd name="T15" fmla="*/ 70 h 112"/>
              <a:gd name="T16" fmla="*/ 9 w 136"/>
              <a:gd name="T17" fmla="*/ 92 h 112"/>
              <a:gd name="T18" fmla="*/ 26 w 136"/>
              <a:gd name="T19" fmla="*/ 97 h 112"/>
              <a:gd name="T20" fmla="*/ 41 w 136"/>
              <a:gd name="T21" fmla="*/ 112 h 112"/>
              <a:gd name="T22" fmla="*/ 56 w 136"/>
              <a:gd name="T23" fmla="*/ 103 h 112"/>
              <a:gd name="T24" fmla="*/ 78 w 136"/>
              <a:gd name="T25" fmla="*/ 103 h 112"/>
              <a:gd name="T26" fmla="*/ 83 w 136"/>
              <a:gd name="T27" fmla="*/ 86 h 112"/>
              <a:gd name="T28" fmla="*/ 98 w 136"/>
              <a:gd name="T29" fmla="*/ 70 h 112"/>
              <a:gd name="T30" fmla="*/ 89 w 136"/>
              <a:gd name="T31" fmla="*/ 55 h 112"/>
              <a:gd name="T32" fmla="*/ 89 w 136"/>
              <a:gd name="T33" fmla="*/ 33 h 112"/>
              <a:gd name="T34" fmla="*/ 72 w 136"/>
              <a:gd name="T35" fmla="*/ 29 h 112"/>
              <a:gd name="T36" fmla="*/ 56 w 136"/>
              <a:gd name="T37" fmla="*/ 14 h 112"/>
              <a:gd name="T38" fmla="*/ 100 w 136"/>
              <a:gd name="T39" fmla="*/ 23 h 112"/>
              <a:gd name="T40" fmla="*/ 124 w 136"/>
              <a:gd name="T41" fmla="*/ 23 h 112"/>
              <a:gd name="T42" fmla="*/ 116 w 136"/>
              <a:gd name="T43" fmla="*/ 0 h 112"/>
              <a:gd name="T44" fmla="*/ 108 w 136"/>
              <a:gd name="T45" fmla="*/ 4 h 112"/>
              <a:gd name="T46" fmla="*/ 98 w 136"/>
              <a:gd name="T47" fmla="*/ 4 h 112"/>
              <a:gd name="T48" fmla="*/ 96 w 136"/>
              <a:gd name="T49" fmla="*/ 12 h 112"/>
              <a:gd name="T50" fmla="*/ 88 w 136"/>
              <a:gd name="T51" fmla="*/ 20 h 112"/>
              <a:gd name="T52" fmla="*/ 93 w 136"/>
              <a:gd name="T53" fmla="*/ 27 h 112"/>
              <a:gd name="T54" fmla="*/ 93 w 136"/>
              <a:gd name="T55" fmla="*/ 37 h 112"/>
              <a:gd name="T56" fmla="*/ 101 w 136"/>
              <a:gd name="T57" fmla="*/ 39 h 112"/>
              <a:gd name="T58" fmla="*/ 108 w 136"/>
              <a:gd name="T59" fmla="*/ 47 h 112"/>
              <a:gd name="T60" fmla="*/ 116 w 136"/>
              <a:gd name="T61" fmla="*/ 42 h 112"/>
              <a:gd name="T62" fmla="*/ 126 w 136"/>
              <a:gd name="T63" fmla="*/ 43 h 112"/>
              <a:gd name="T64" fmla="*/ 128 w 136"/>
              <a:gd name="T65" fmla="*/ 34 h 112"/>
              <a:gd name="T66" fmla="*/ 136 w 136"/>
              <a:gd name="T67" fmla="*/ 27 h 112"/>
              <a:gd name="T68" fmla="*/ 131 w 136"/>
              <a:gd name="T69" fmla="*/ 20 h 112"/>
              <a:gd name="T70" fmla="*/ 131 w 136"/>
              <a:gd name="T71" fmla="*/ 9 h 112"/>
              <a:gd name="T72" fmla="*/ 123 w 136"/>
              <a:gd name="T73" fmla="*/ 7 h 112"/>
              <a:gd name="T74" fmla="*/ 116 w 136"/>
              <a:gd name="T75" fmla="*/ 0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36" h="112">
                <a:moveTo>
                  <a:pt x="49" y="94"/>
                </a:moveTo>
                <a:cubicBezTo>
                  <a:pt x="32" y="94"/>
                  <a:pt x="18" y="80"/>
                  <a:pt x="18" y="63"/>
                </a:cubicBezTo>
                <a:cubicBezTo>
                  <a:pt x="18" y="46"/>
                  <a:pt x="32" y="32"/>
                  <a:pt x="49" y="32"/>
                </a:cubicBezTo>
                <a:cubicBezTo>
                  <a:pt x="66" y="32"/>
                  <a:pt x="80" y="46"/>
                  <a:pt x="80" y="63"/>
                </a:cubicBezTo>
                <a:cubicBezTo>
                  <a:pt x="80" y="80"/>
                  <a:pt x="66" y="94"/>
                  <a:pt x="49" y="94"/>
                </a:cubicBezTo>
                <a:moveTo>
                  <a:pt x="56" y="14"/>
                </a:moveTo>
                <a:cubicBezTo>
                  <a:pt x="41" y="14"/>
                  <a:pt x="41" y="14"/>
                  <a:pt x="41" y="14"/>
                </a:cubicBezTo>
                <a:cubicBezTo>
                  <a:pt x="41" y="23"/>
                  <a:pt x="41" y="23"/>
                  <a:pt x="41" y="23"/>
                </a:cubicBezTo>
                <a:cubicBezTo>
                  <a:pt x="36" y="24"/>
                  <a:pt x="30" y="26"/>
                  <a:pt x="26" y="29"/>
                </a:cubicBezTo>
                <a:cubicBezTo>
                  <a:pt x="19" y="23"/>
                  <a:pt x="19" y="23"/>
                  <a:pt x="19" y="23"/>
                </a:cubicBezTo>
                <a:cubicBezTo>
                  <a:pt x="9" y="33"/>
                  <a:pt x="9" y="33"/>
                  <a:pt x="9" y="33"/>
                </a:cubicBezTo>
                <a:cubicBezTo>
                  <a:pt x="15" y="40"/>
                  <a:pt x="15" y="40"/>
                  <a:pt x="15" y="40"/>
                </a:cubicBezTo>
                <a:cubicBezTo>
                  <a:pt x="12" y="44"/>
                  <a:pt x="10" y="50"/>
                  <a:pt x="9" y="55"/>
                </a:cubicBezTo>
                <a:cubicBezTo>
                  <a:pt x="0" y="55"/>
                  <a:pt x="0" y="55"/>
                  <a:pt x="0" y="55"/>
                </a:cubicBezTo>
                <a:cubicBezTo>
                  <a:pt x="0" y="70"/>
                  <a:pt x="0" y="70"/>
                  <a:pt x="0" y="70"/>
                </a:cubicBezTo>
                <a:cubicBezTo>
                  <a:pt x="9" y="70"/>
                  <a:pt x="9" y="70"/>
                  <a:pt x="9" y="70"/>
                </a:cubicBezTo>
                <a:cubicBezTo>
                  <a:pt x="10" y="76"/>
                  <a:pt x="12" y="81"/>
                  <a:pt x="15" y="86"/>
                </a:cubicBezTo>
                <a:cubicBezTo>
                  <a:pt x="9" y="92"/>
                  <a:pt x="9" y="92"/>
                  <a:pt x="9" y="92"/>
                </a:cubicBezTo>
                <a:cubicBezTo>
                  <a:pt x="19" y="103"/>
                  <a:pt x="19" y="103"/>
                  <a:pt x="19" y="103"/>
                </a:cubicBezTo>
                <a:cubicBezTo>
                  <a:pt x="26" y="97"/>
                  <a:pt x="26" y="97"/>
                  <a:pt x="26" y="97"/>
                </a:cubicBezTo>
                <a:cubicBezTo>
                  <a:pt x="30" y="100"/>
                  <a:pt x="36" y="102"/>
                  <a:pt x="41" y="103"/>
                </a:cubicBezTo>
                <a:cubicBezTo>
                  <a:pt x="41" y="112"/>
                  <a:pt x="41" y="112"/>
                  <a:pt x="41" y="112"/>
                </a:cubicBezTo>
                <a:cubicBezTo>
                  <a:pt x="56" y="112"/>
                  <a:pt x="56" y="112"/>
                  <a:pt x="56" y="112"/>
                </a:cubicBezTo>
                <a:cubicBezTo>
                  <a:pt x="56" y="103"/>
                  <a:pt x="56" y="103"/>
                  <a:pt x="56" y="103"/>
                </a:cubicBezTo>
                <a:cubicBezTo>
                  <a:pt x="62" y="102"/>
                  <a:pt x="67" y="100"/>
                  <a:pt x="72" y="97"/>
                </a:cubicBezTo>
                <a:cubicBezTo>
                  <a:pt x="78" y="103"/>
                  <a:pt x="78" y="103"/>
                  <a:pt x="78" y="103"/>
                </a:cubicBezTo>
                <a:cubicBezTo>
                  <a:pt x="89" y="92"/>
                  <a:pt x="89" y="92"/>
                  <a:pt x="89" y="92"/>
                </a:cubicBezTo>
                <a:cubicBezTo>
                  <a:pt x="83" y="86"/>
                  <a:pt x="83" y="86"/>
                  <a:pt x="83" y="86"/>
                </a:cubicBezTo>
                <a:cubicBezTo>
                  <a:pt x="86" y="81"/>
                  <a:pt x="88" y="76"/>
                  <a:pt x="89" y="70"/>
                </a:cubicBezTo>
                <a:cubicBezTo>
                  <a:pt x="98" y="70"/>
                  <a:pt x="98" y="70"/>
                  <a:pt x="98" y="70"/>
                </a:cubicBezTo>
                <a:cubicBezTo>
                  <a:pt x="98" y="55"/>
                  <a:pt x="98" y="55"/>
                  <a:pt x="98" y="55"/>
                </a:cubicBezTo>
                <a:cubicBezTo>
                  <a:pt x="89" y="55"/>
                  <a:pt x="89" y="55"/>
                  <a:pt x="89" y="55"/>
                </a:cubicBezTo>
                <a:cubicBezTo>
                  <a:pt x="88" y="50"/>
                  <a:pt x="86" y="44"/>
                  <a:pt x="83" y="40"/>
                </a:cubicBezTo>
                <a:cubicBezTo>
                  <a:pt x="89" y="33"/>
                  <a:pt x="89" y="33"/>
                  <a:pt x="89" y="33"/>
                </a:cubicBezTo>
                <a:cubicBezTo>
                  <a:pt x="78" y="23"/>
                  <a:pt x="78" y="23"/>
                  <a:pt x="78" y="23"/>
                </a:cubicBezTo>
                <a:cubicBezTo>
                  <a:pt x="72" y="29"/>
                  <a:pt x="72" y="29"/>
                  <a:pt x="72" y="29"/>
                </a:cubicBezTo>
                <a:cubicBezTo>
                  <a:pt x="67" y="26"/>
                  <a:pt x="62" y="24"/>
                  <a:pt x="56" y="23"/>
                </a:cubicBezTo>
                <a:cubicBezTo>
                  <a:pt x="56" y="14"/>
                  <a:pt x="56" y="14"/>
                  <a:pt x="56" y="14"/>
                </a:cubicBezTo>
                <a:moveTo>
                  <a:pt x="112" y="35"/>
                </a:moveTo>
                <a:cubicBezTo>
                  <a:pt x="105" y="35"/>
                  <a:pt x="100" y="30"/>
                  <a:pt x="100" y="23"/>
                </a:cubicBezTo>
                <a:cubicBezTo>
                  <a:pt x="100" y="16"/>
                  <a:pt x="105" y="11"/>
                  <a:pt x="112" y="11"/>
                </a:cubicBezTo>
                <a:cubicBezTo>
                  <a:pt x="119" y="11"/>
                  <a:pt x="124" y="16"/>
                  <a:pt x="124" y="23"/>
                </a:cubicBezTo>
                <a:cubicBezTo>
                  <a:pt x="124" y="30"/>
                  <a:pt x="119" y="35"/>
                  <a:pt x="112" y="35"/>
                </a:cubicBezTo>
                <a:moveTo>
                  <a:pt x="116" y="0"/>
                </a:moveTo>
                <a:cubicBezTo>
                  <a:pt x="108" y="0"/>
                  <a:pt x="108" y="0"/>
                  <a:pt x="108" y="0"/>
                </a:cubicBezTo>
                <a:cubicBezTo>
                  <a:pt x="108" y="4"/>
                  <a:pt x="108" y="4"/>
                  <a:pt x="108" y="4"/>
                </a:cubicBezTo>
                <a:cubicBezTo>
                  <a:pt x="106" y="4"/>
                  <a:pt x="103" y="6"/>
                  <a:pt x="101" y="7"/>
                </a:cubicBezTo>
                <a:cubicBezTo>
                  <a:pt x="98" y="4"/>
                  <a:pt x="98" y="4"/>
                  <a:pt x="98" y="4"/>
                </a:cubicBezTo>
                <a:cubicBezTo>
                  <a:pt x="93" y="9"/>
                  <a:pt x="93" y="9"/>
                  <a:pt x="93" y="9"/>
                </a:cubicBezTo>
                <a:cubicBezTo>
                  <a:pt x="96" y="12"/>
                  <a:pt x="96" y="12"/>
                  <a:pt x="96" y="12"/>
                </a:cubicBezTo>
                <a:cubicBezTo>
                  <a:pt x="94" y="14"/>
                  <a:pt x="93" y="17"/>
                  <a:pt x="93" y="20"/>
                </a:cubicBezTo>
                <a:cubicBezTo>
                  <a:pt x="88" y="20"/>
                  <a:pt x="88" y="20"/>
                  <a:pt x="88" y="20"/>
                </a:cubicBezTo>
                <a:cubicBezTo>
                  <a:pt x="88" y="27"/>
                  <a:pt x="88" y="27"/>
                  <a:pt x="88" y="27"/>
                </a:cubicBezTo>
                <a:cubicBezTo>
                  <a:pt x="93" y="27"/>
                  <a:pt x="93" y="27"/>
                  <a:pt x="93" y="27"/>
                </a:cubicBezTo>
                <a:cubicBezTo>
                  <a:pt x="93" y="30"/>
                  <a:pt x="94" y="32"/>
                  <a:pt x="96" y="34"/>
                </a:cubicBezTo>
                <a:cubicBezTo>
                  <a:pt x="93" y="37"/>
                  <a:pt x="93" y="37"/>
                  <a:pt x="93" y="37"/>
                </a:cubicBezTo>
                <a:cubicBezTo>
                  <a:pt x="98" y="43"/>
                  <a:pt x="98" y="43"/>
                  <a:pt x="98" y="43"/>
                </a:cubicBezTo>
                <a:cubicBezTo>
                  <a:pt x="101" y="39"/>
                  <a:pt x="101" y="39"/>
                  <a:pt x="101" y="39"/>
                </a:cubicBezTo>
                <a:cubicBezTo>
                  <a:pt x="103" y="41"/>
                  <a:pt x="106" y="42"/>
                  <a:pt x="108" y="42"/>
                </a:cubicBezTo>
                <a:cubicBezTo>
                  <a:pt x="108" y="47"/>
                  <a:pt x="108" y="47"/>
                  <a:pt x="108" y="47"/>
                </a:cubicBezTo>
                <a:cubicBezTo>
                  <a:pt x="116" y="47"/>
                  <a:pt x="116" y="47"/>
                  <a:pt x="116" y="47"/>
                </a:cubicBezTo>
                <a:cubicBezTo>
                  <a:pt x="116" y="42"/>
                  <a:pt x="116" y="42"/>
                  <a:pt x="116" y="42"/>
                </a:cubicBezTo>
                <a:cubicBezTo>
                  <a:pt x="118" y="42"/>
                  <a:pt x="121" y="41"/>
                  <a:pt x="123" y="39"/>
                </a:cubicBezTo>
                <a:cubicBezTo>
                  <a:pt x="126" y="43"/>
                  <a:pt x="126" y="43"/>
                  <a:pt x="126" y="43"/>
                </a:cubicBezTo>
                <a:cubicBezTo>
                  <a:pt x="131" y="37"/>
                  <a:pt x="131" y="37"/>
                  <a:pt x="131" y="37"/>
                </a:cubicBezTo>
                <a:cubicBezTo>
                  <a:pt x="128" y="34"/>
                  <a:pt x="128" y="34"/>
                  <a:pt x="128" y="34"/>
                </a:cubicBezTo>
                <a:cubicBezTo>
                  <a:pt x="130" y="32"/>
                  <a:pt x="131" y="30"/>
                  <a:pt x="131" y="27"/>
                </a:cubicBezTo>
                <a:cubicBezTo>
                  <a:pt x="136" y="27"/>
                  <a:pt x="136" y="27"/>
                  <a:pt x="136" y="27"/>
                </a:cubicBezTo>
                <a:cubicBezTo>
                  <a:pt x="136" y="20"/>
                  <a:pt x="136" y="20"/>
                  <a:pt x="136" y="20"/>
                </a:cubicBezTo>
                <a:cubicBezTo>
                  <a:pt x="131" y="20"/>
                  <a:pt x="131" y="20"/>
                  <a:pt x="131" y="20"/>
                </a:cubicBezTo>
                <a:cubicBezTo>
                  <a:pt x="131" y="17"/>
                  <a:pt x="130" y="14"/>
                  <a:pt x="128" y="12"/>
                </a:cubicBezTo>
                <a:cubicBezTo>
                  <a:pt x="131" y="9"/>
                  <a:pt x="131" y="9"/>
                  <a:pt x="131" y="9"/>
                </a:cubicBezTo>
                <a:cubicBezTo>
                  <a:pt x="126" y="4"/>
                  <a:pt x="126" y="4"/>
                  <a:pt x="126" y="4"/>
                </a:cubicBezTo>
                <a:cubicBezTo>
                  <a:pt x="123" y="7"/>
                  <a:pt x="123" y="7"/>
                  <a:pt x="123" y="7"/>
                </a:cubicBezTo>
                <a:cubicBezTo>
                  <a:pt x="121" y="6"/>
                  <a:pt x="118" y="4"/>
                  <a:pt x="116" y="4"/>
                </a:cubicBezTo>
                <a:cubicBezTo>
                  <a:pt x="116" y="0"/>
                  <a:pt x="116" y="0"/>
                  <a:pt x="116" y="0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4262191" y="2080188"/>
            <a:ext cx="13385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第一章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6223963" y="2076068"/>
            <a:ext cx="23599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研究背景及意义</a:t>
            </a:r>
          </a:p>
        </p:txBody>
      </p:sp>
      <p:sp>
        <p:nvSpPr>
          <p:cNvPr id="46" name="文本框 45"/>
          <p:cNvSpPr txBox="1"/>
          <p:nvPr/>
        </p:nvSpPr>
        <p:spPr>
          <a:xfrm>
            <a:off x="4262191" y="3086777"/>
            <a:ext cx="13385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第二章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5872940" y="3091971"/>
            <a:ext cx="2133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系统简介</a:t>
            </a:r>
          </a:p>
        </p:txBody>
      </p:sp>
      <p:sp>
        <p:nvSpPr>
          <p:cNvPr id="49" name="文本框 48"/>
          <p:cNvSpPr txBox="1"/>
          <p:nvPr/>
        </p:nvSpPr>
        <p:spPr>
          <a:xfrm>
            <a:off x="4262191" y="4179404"/>
            <a:ext cx="13385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第三章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6152975" y="4189768"/>
            <a:ext cx="25311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研究过程及方法</a:t>
            </a:r>
          </a:p>
        </p:txBody>
      </p:sp>
      <p:sp>
        <p:nvSpPr>
          <p:cNvPr id="52" name="文本框 51"/>
          <p:cNvSpPr txBox="1"/>
          <p:nvPr/>
        </p:nvSpPr>
        <p:spPr>
          <a:xfrm>
            <a:off x="4262191" y="5167528"/>
            <a:ext cx="13385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第四章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6012957" y="5183013"/>
            <a:ext cx="18535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系统展示</a:t>
            </a:r>
          </a:p>
        </p:txBody>
      </p:sp>
      <p:sp>
        <p:nvSpPr>
          <p:cNvPr id="54" name="文本框 53"/>
          <p:cNvSpPr txBox="1"/>
          <p:nvPr/>
        </p:nvSpPr>
        <p:spPr>
          <a:xfrm>
            <a:off x="5199119" y="407420"/>
            <a:ext cx="18585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zh-CN" altLang="en-US" sz="4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5" name="直接连接符 54"/>
          <p:cNvCxnSpPr/>
          <p:nvPr/>
        </p:nvCxnSpPr>
        <p:spPr>
          <a:xfrm flipV="1">
            <a:off x="4738421" y="553209"/>
            <a:ext cx="377015" cy="53941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/>
        </p:nvCxnSpPr>
        <p:spPr>
          <a:xfrm flipV="1">
            <a:off x="3008102" y="2076068"/>
            <a:ext cx="377015" cy="53941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 flipV="1">
            <a:off x="3008103" y="3090250"/>
            <a:ext cx="377015" cy="53941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flipV="1">
            <a:off x="3008104" y="4189768"/>
            <a:ext cx="377015" cy="53941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 flipV="1">
            <a:off x="3008104" y="5258729"/>
            <a:ext cx="377015" cy="53941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4365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30" b="11343"/>
          <a:stretch/>
        </p:blipFill>
        <p:spPr>
          <a:xfrm>
            <a:off x="-29090" y="0"/>
            <a:ext cx="12221090" cy="6858000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-29090" y="0"/>
            <a:ext cx="1222109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圆角矩形 3"/>
          <p:cNvSpPr/>
          <p:nvPr/>
        </p:nvSpPr>
        <p:spPr>
          <a:xfrm>
            <a:off x="2771365" y="2500312"/>
            <a:ext cx="6737197" cy="18288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662237" y="2547937"/>
            <a:ext cx="1762125" cy="1762125"/>
          </a:xfrm>
          <a:prstGeom prst="ellipse">
            <a:avLst/>
          </a:prstGeom>
          <a:solidFill>
            <a:srgbClr val="6B8A84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Freeform 251"/>
          <p:cNvSpPr>
            <a:spLocks noEditPoints="1"/>
          </p:cNvSpPr>
          <p:nvPr/>
        </p:nvSpPr>
        <p:spPr bwMode="auto">
          <a:xfrm>
            <a:off x="3177394" y="3140777"/>
            <a:ext cx="733223" cy="686055"/>
          </a:xfrm>
          <a:custGeom>
            <a:avLst/>
            <a:gdLst>
              <a:gd name="T0" fmla="*/ 266 w 301"/>
              <a:gd name="T1" fmla="*/ 192 h 282"/>
              <a:gd name="T2" fmla="*/ 234 w 301"/>
              <a:gd name="T3" fmla="*/ 69 h 282"/>
              <a:gd name="T4" fmla="*/ 81 w 301"/>
              <a:gd name="T5" fmla="*/ 36 h 282"/>
              <a:gd name="T6" fmla="*/ 32 w 301"/>
              <a:gd name="T7" fmla="*/ 3 h 282"/>
              <a:gd name="T8" fmla="*/ 12 w 301"/>
              <a:gd name="T9" fmla="*/ 13 h 282"/>
              <a:gd name="T10" fmla="*/ 61 w 301"/>
              <a:gd name="T11" fmla="*/ 57 h 282"/>
              <a:gd name="T12" fmla="*/ 132 w 301"/>
              <a:gd name="T13" fmla="*/ 249 h 282"/>
              <a:gd name="T14" fmla="*/ 301 w 301"/>
              <a:gd name="T15" fmla="*/ 260 h 282"/>
              <a:gd name="T16" fmla="*/ 266 w 301"/>
              <a:gd name="T17" fmla="*/ 192 h 282"/>
              <a:gd name="T18" fmla="*/ 242 w 301"/>
              <a:gd name="T19" fmla="*/ 232 h 282"/>
              <a:gd name="T20" fmla="*/ 240 w 301"/>
              <a:gd name="T21" fmla="*/ 233 h 282"/>
              <a:gd name="T22" fmla="*/ 238 w 301"/>
              <a:gd name="T23" fmla="*/ 232 h 282"/>
              <a:gd name="T24" fmla="*/ 159 w 301"/>
              <a:gd name="T25" fmla="*/ 138 h 282"/>
              <a:gd name="T26" fmla="*/ 106 w 301"/>
              <a:gd name="T27" fmla="*/ 75 h 282"/>
              <a:gd name="T28" fmla="*/ 106 w 301"/>
              <a:gd name="T29" fmla="*/ 71 h 282"/>
              <a:gd name="T30" fmla="*/ 109 w 301"/>
              <a:gd name="T31" fmla="*/ 71 h 282"/>
              <a:gd name="T32" fmla="*/ 178 w 301"/>
              <a:gd name="T33" fmla="*/ 122 h 282"/>
              <a:gd name="T34" fmla="*/ 243 w 301"/>
              <a:gd name="T35" fmla="*/ 229 h 282"/>
              <a:gd name="T36" fmla="*/ 242 w 301"/>
              <a:gd name="T37" fmla="*/ 232 h 2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301" h="282">
                <a:moveTo>
                  <a:pt x="266" y="192"/>
                </a:moveTo>
                <a:cubicBezTo>
                  <a:pt x="268" y="152"/>
                  <a:pt x="252" y="95"/>
                  <a:pt x="234" y="69"/>
                </a:cubicBezTo>
                <a:cubicBezTo>
                  <a:pt x="197" y="16"/>
                  <a:pt x="116" y="0"/>
                  <a:pt x="81" y="36"/>
                </a:cubicBezTo>
                <a:cubicBezTo>
                  <a:pt x="74" y="43"/>
                  <a:pt x="32" y="3"/>
                  <a:pt x="32" y="3"/>
                </a:cubicBezTo>
                <a:cubicBezTo>
                  <a:pt x="12" y="13"/>
                  <a:pt x="12" y="13"/>
                  <a:pt x="12" y="13"/>
                </a:cubicBezTo>
                <a:cubicBezTo>
                  <a:pt x="61" y="57"/>
                  <a:pt x="61" y="57"/>
                  <a:pt x="61" y="57"/>
                </a:cubicBezTo>
                <a:cubicBezTo>
                  <a:pt x="61" y="57"/>
                  <a:pt x="0" y="152"/>
                  <a:pt x="132" y="249"/>
                </a:cubicBezTo>
                <a:cubicBezTo>
                  <a:pt x="177" y="282"/>
                  <a:pt x="241" y="269"/>
                  <a:pt x="301" y="260"/>
                </a:cubicBezTo>
                <a:cubicBezTo>
                  <a:pt x="301" y="260"/>
                  <a:pt x="265" y="248"/>
                  <a:pt x="266" y="192"/>
                </a:cubicBezTo>
                <a:close/>
                <a:moveTo>
                  <a:pt x="242" y="232"/>
                </a:moveTo>
                <a:cubicBezTo>
                  <a:pt x="241" y="233"/>
                  <a:pt x="241" y="233"/>
                  <a:pt x="240" y="233"/>
                </a:cubicBezTo>
                <a:cubicBezTo>
                  <a:pt x="240" y="233"/>
                  <a:pt x="239" y="232"/>
                  <a:pt x="238" y="232"/>
                </a:cubicBezTo>
                <a:cubicBezTo>
                  <a:pt x="238" y="232"/>
                  <a:pt x="198" y="182"/>
                  <a:pt x="159" y="138"/>
                </a:cubicBezTo>
                <a:cubicBezTo>
                  <a:pt x="115" y="89"/>
                  <a:pt x="106" y="75"/>
                  <a:pt x="106" y="75"/>
                </a:cubicBezTo>
                <a:cubicBezTo>
                  <a:pt x="105" y="74"/>
                  <a:pt x="105" y="72"/>
                  <a:pt x="106" y="71"/>
                </a:cubicBezTo>
                <a:cubicBezTo>
                  <a:pt x="107" y="71"/>
                  <a:pt x="108" y="70"/>
                  <a:pt x="109" y="71"/>
                </a:cubicBezTo>
                <a:cubicBezTo>
                  <a:pt x="109" y="71"/>
                  <a:pt x="144" y="87"/>
                  <a:pt x="178" y="122"/>
                </a:cubicBezTo>
                <a:cubicBezTo>
                  <a:pt x="210" y="156"/>
                  <a:pt x="243" y="229"/>
                  <a:pt x="243" y="229"/>
                </a:cubicBezTo>
                <a:cubicBezTo>
                  <a:pt x="243" y="230"/>
                  <a:pt x="243" y="232"/>
                  <a:pt x="242" y="23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>
              <a:solidFill>
                <a:prstClr val="black"/>
              </a:solidFill>
              <a:ea typeface="微软雅黑" panose="020B0503020204020204" pitchFamily="34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3612283" y="2615067"/>
            <a:ext cx="6153151" cy="1606011"/>
            <a:chOff x="1254143" y="4594931"/>
            <a:chExt cx="2133600" cy="1606011"/>
          </a:xfrm>
        </p:grpSpPr>
        <p:sp>
          <p:nvSpPr>
            <p:cNvPr id="32" name="文本框 31"/>
            <p:cNvSpPr txBox="1"/>
            <p:nvPr/>
          </p:nvSpPr>
          <p:spPr>
            <a:xfrm>
              <a:off x="1633268" y="4594931"/>
              <a:ext cx="133851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第一章</a:t>
              </a:r>
              <a:endParaRPr lang="zh-CN" altLang="en-U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1254143" y="5431501"/>
              <a:ext cx="21336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研究背景及意义</a:t>
              </a: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4641850" y="3429000"/>
            <a:ext cx="398780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891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椭圆 17"/>
          <p:cNvSpPr/>
          <p:nvPr/>
        </p:nvSpPr>
        <p:spPr>
          <a:xfrm>
            <a:off x="1372586" y="1923303"/>
            <a:ext cx="3228109" cy="3228109"/>
          </a:xfrm>
          <a:prstGeom prst="ellipse">
            <a:avLst/>
          </a:prstGeom>
          <a:solidFill>
            <a:srgbClr val="6B8A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4358240" y="3249827"/>
            <a:ext cx="484909" cy="484909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0" name="Freeform 196"/>
          <p:cNvSpPr>
            <a:spLocks noEditPoints="1"/>
          </p:cNvSpPr>
          <p:nvPr/>
        </p:nvSpPr>
        <p:spPr bwMode="auto">
          <a:xfrm>
            <a:off x="2684699" y="2087744"/>
            <a:ext cx="599815" cy="468149"/>
          </a:xfrm>
          <a:custGeom>
            <a:avLst/>
            <a:gdLst>
              <a:gd name="T0" fmla="*/ 82 w 164"/>
              <a:gd name="T1" fmla="*/ 0 h 128"/>
              <a:gd name="T2" fmla="*/ 0 w 164"/>
              <a:gd name="T3" fmla="*/ 22 h 128"/>
              <a:gd name="T4" fmla="*/ 0 w 164"/>
              <a:gd name="T5" fmla="*/ 22 h 128"/>
              <a:gd name="T6" fmla="*/ 0 w 164"/>
              <a:gd name="T7" fmla="*/ 107 h 128"/>
              <a:gd name="T8" fmla="*/ 76 w 164"/>
              <a:gd name="T9" fmla="*/ 128 h 128"/>
              <a:gd name="T10" fmla="*/ 76 w 164"/>
              <a:gd name="T11" fmla="*/ 43 h 128"/>
              <a:gd name="T12" fmla="*/ 22 w 164"/>
              <a:gd name="T13" fmla="*/ 28 h 128"/>
              <a:gd name="T14" fmla="*/ 82 w 164"/>
              <a:gd name="T15" fmla="*/ 12 h 128"/>
              <a:gd name="T16" fmla="*/ 141 w 164"/>
              <a:gd name="T17" fmla="*/ 28 h 128"/>
              <a:gd name="T18" fmla="*/ 141 w 164"/>
              <a:gd name="T19" fmla="*/ 28 h 128"/>
              <a:gd name="T20" fmla="*/ 88 w 164"/>
              <a:gd name="T21" fmla="*/ 43 h 128"/>
              <a:gd name="T22" fmla="*/ 88 w 164"/>
              <a:gd name="T23" fmla="*/ 128 h 128"/>
              <a:gd name="T24" fmla="*/ 164 w 164"/>
              <a:gd name="T25" fmla="*/ 107 h 128"/>
              <a:gd name="T26" fmla="*/ 164 w 164"/>
              <a:gd name="T27" fmla="*/ 22 h 128"/>
              <a:gd name="T28" fmla="*/ 82 w 164"/>
              <a:gd name="T29" fmla="*/ 0 h 128"/>
              <a:gd name="T30" fmla="*/ 143 w 164"/>
              <a:gd name="T31" fmla="*/ 62 h 128"/>
              <a:gd name="T32" fmla="*/ 110 w 164"/>
              <a:gd name="T33" fmla="*/ 71 h 128"/>
              <a:gd name="T34" fmla="*/ 110 w 164"/>
              <a:gd name="T35" fmla="*/ 55 h 128"/>
              <a:gd name="T36" fmla="*/ 143 w 164"/>
              <a:gd name="T37" fmla="*/ 46 h 128"/>
              <a:gd name="T38" fmla="*/ 143 w 164"/>
              <a:gd name="T39" fmla="*/ 62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64" h="128">
                <a:moveTo>
                  <a:pt x="82" y="0"/>
                </a:moveTo>
                <a:lnTo>
                  <a:pt x="0" y="22"/>
                </a:lnTo>
                <a:lnTo>
                  <a:pt x="0" y="22"/>
                </a:lnTo>
                <a:lnTo>
                  <a:pt x="0" y="107"/>
                </a:lnTo>
                <a:lnTo>
                  <a:pt x="76" y="128"/>
                </a:lnTo>
                <a:lnTo>
                  <a:pt x="76" y="43"/>
                </a:lnTo>
                <a:lnTo>
                  <a:pt x="22" y="28"/>
                </a:lnTo>
                <a:lnTo>
                  <a:pt x="82" y="12"/>
                </a:lnTo>
                <a:lnTo>
                  <a:pt x="141" y="28"/>
                </a:lnTo>
                <a:lnTo>
                  <a:pt x="141" y="28"/>
                </a:lnTo>
                <a:lnTo>
                  <a:pt x="88" y="43"/>
                </a:lnTo>
                <a:lnTo>
                  <a:pt x="88" y="128"/>
                </a:lnTo>
                <a:lnTo>
                  <a:pt x="164" y="107"/>
                </a:lnTo>
                <a:lnTo>
                  <a:pt x="164" y="22"/>
                </a:lnTo>
                <a:lnTo>
                  <a:pt x="82" y="0"/>
                </a:lnTo>
                <a:close/>
                <a:moveTo>
                  <a:pt x="143" y="62"/>
                </a:moveTo>
                <a:lnTo>
                  <a:pt x="110" y="71"/>
                </a:lnTo>
                <a:lnTo>
                  <a:pt x="110" y="55"/>
                </a:lnTo>
                <a:lnTo>
                  <a:pt x="143" y="46"/>
                </a:lnTo>
                <a:lnTo>
                  <a:pt x="143" y="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4362557" y="3169115"/>
            <a:ext cx="4235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&gt;</a:t>
            </a:r>
            <a:endParaRPr lang="zh-CN" altLang="en-US" sz="3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0" y="404078"/>
            <a:ext cx="2872341" cy="461665"/>
            <a:chOff x="0" y="91440"/>
            <a:chExt cx="3829788" cy="615556"/>
          </a:xfrm>
        </p:grpSpPr>
        <p:sp>
          <p:nvSpPr>
            <p:cNvPr id="12" name="文本框 11"/>
            <p:cNvSpPr txBox="1"/>
            <p:nvPr/>
          </p:nvSpPr>
          <p:spPr>
            <a:xfrm>
              <a:off x="454152" y="91440"/>
              <a:ext cx="3375636" cy="615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 smtClean="0">
                  <a:solidFill>
                    <a:srgbClr val="6B8A8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研究背景及意义</a:t>
              </a:r>
              <a:endParaRPr lang="zh-CN" altLang="en-US" sz="2000" b="1" dirty="0">
                <a:solidFill>
                  <a:srgbClr val="6B8A84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0" y="91440"/>
              <a:ext cx="454152" cy="521208"/>
              <a:chOff x="0" y="91440"/>
              <a:chExt cx="454152" cy="521208"/>
            </a:xfrm>
          </p:grpSpPr>
          <p:sp>
            <p:nvSpPr>
              <p:cNvPr id="14" name="矩形 13"/>
              <p:cNvSpPr/>
              <p:nvPr/>
            </p:nvSpPr>
            <p:spPr>
              <a:xfrm>
                <a:off x="0" y="91440"/>
                <a:ext cx="301752" cy="521208"/>
              </a:xfrm>
              <a:prstGeom prst="rect">
                <a:avLst/>
              </a:prstGeom>
              <a:solidFill>
                <a:srgbClr val="6B8A8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01752" y="91440"/>
                <a:ext cx="152400" cy="521208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2" name="文本框 1"/>
          <p:cNvSpPr txBox="1"/>
          <p:nvPr/>
        </p:nvSpPr>
        <p:spPr>
          <a:xfrm>
            <a:off x="2476064" y="2880495"/>
            <a:ext cx="1017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Web2.0</a:t>
            </a:r>
            <a:endParaRPr lang="zh-CN" alt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725079" y="3389763"/>
            <a:ext cx="2519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互联网技术的飞速发展</a:t>
            </a:r>
            <a:endParaRPr lang="zh-CN" alt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1884899" y="3926786"/>
            <a:ext cx="21994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</a:t>
            </a:r>
            <a:r>
              <a:rPr lang="zh-CN" altLang="en-US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前端框架的出现</a:t>
            </a:r>
            <a:endParaRPr lang="zh-CN" alt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949404" y="1829197"/>
            <a:ext cx="572344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/>
            <a:r>
              <a:rPr lang="zh-CN" altLang="en-US" dirty="0" smtClean="0">
                <a:latin typeface="Times New Roman" panose="02020603050405020304" pitchFamily="18" charset="0"/>
                <a:ea typeface="宋体" panose="02010600030101010101" pitchFamily="2" charset="-122"/>
              </a:rPr>
              <a:t>随着互联网的飞速发展，使用网络的用户越来越多。在这个</a:t>
            </a:r>
            <a:r>
              <a:rPr lang="en-US" altLang="zh-CN" dirty="0" smtClean="0">
                <a:latin typeface="Times New Roman" panose="02020603050405020304" pitchFamily="18" charset="0"/>
                <a:ea typeface="宋体" panose="02010600030101010101" pitchFamily="2" charset="-122"/>
              </a:rPr>
              <a:t>web2.0</a:t>
            </a:r>
            <a:r>
              <a:rPr lang="zh-CN" altLang="en-US" dirty="0" smtClean="0">
                <a:latin typeface="Times New Roman" panose="02020603050405020304" pitchFamily="18" charset="0"/>
                <a:ea typeface="宋体" panose="02010600030101010101" pitchFamily="2" charset="-122"/>
              </a:rPr>
              <a:t>的时代，用户参与网站内容的制造，他们是网络的重要组成部分。于是用户的交互体验成为每个网站的重点考虑部分。因此，越来越多优秀的前端框架出现了。</a:t>
            </a:r>
            <a:endParaRPr lang="en-US" altLang="zh-CN" dirty="0" smtClean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457200"/>
            <a:r>
              <a:rPr lang="zh-CN" altLang="zh-CN" dirty="0">
                <a:latin typeface="Times New Roman" panose="02020603050405020304" pitchFamily="18" charset="0"/>
                <a:ea typeface="宋体" panose="02010600030101010101" pitchFamily="2" charset="-122"/>
              </a:rPr>
              <a:t>自从前端框架出现以来，他们的使用群体都是有一定编码能力的开发者，这些框架往往是以代码和说明文档的形式存在。对于没有相关基础的人们来说</a:t>
            </a:r>
            <a:r>
              <a:rPr lang="zh-CN" altLang="zh-CN" dirty="0" smtClean="0">
                <a:latin typeface="Times New Roman" panose="02020603050405020304" pitchFamily="18" charset="0"/>
                <a:ea typeface="宋体" panose="02010600030101010101" pitchFamily="2" charset="-122"/>
              </a:rPr>
              <a:t>，</a:t>
            </a:r>
            <a:r>
              <a:rPr lang="zh-CN" altLang="en-US" dirty="0" smtClean="0">
                <a:latin typeface="Times New Roman" panose="02020603050405020304" pitchFamily="18" charset="0"/>
                <a:ea typeface="宋体" panose="02010600030101010101" pitchFamily="2" charset="-122"/>
              </a:rPr>
              <a:t>使用这些框架</a:t>
            </a:r>
            <a:r>
              <a:rPr lang="zh-CN" altLang="zh-CN" dirty="0" smtClean="0">
                <a:latin typeface="Times New Roman" panose="02020603050405020304" pitchFamily="18" charset="0"/>
                <a:ea typeface="宋体" panose="02010600030101010101" pitchFamily="2" charset="-122"/>
              </a:rPr>
              <a:t>创建</a:t>
            </a:r>
            <a:r>
              <a:rPr lang="zh-CN" altLang="zh-CN" dirty="0">
                <a:latin typeface="Times New Roman" panose="02020603050405020304" pitchFamily="18" charset="0"/>
                <a:ea typeface="宋体" panose="02010600030101010101" pitchFamily="2" charset="-122"/>
              </a:rPr>
              <a:t>一个页面是十分困难的。因此，本文不仅开发了一个前端开发工具包，更为其搭建了一个易用的辅助系统，用可视化的形式代替代码展现</a:t>
            </a:r>
            <a:r>
              <a:rPr lang="zh-CN" altLang="zh-CN" dirty="0" smtClean="0">
                <a:latin typeface="Times New Roman" panose="02020603050405020304" pitchFamily="18" charset="0"/>
                <a:ea typeface="宋体" panose="02010600030101010101" pitchFamily="2" charset="-122"/>
              </a:rPr>
              <a:t>，</a:t>
            </a:r>
            <a:r>
              <a:rPr lang="zh-CN" altLang="en-US" dirty="0" smtClean="0">
                <a:latin typeface="Times New Roman" panose="02020603050405020304" pitchFamily="18" charset="0"/>
                <a:ea typeface="宋体" panose="02010600030101010101" pitchFamily="2" charset="-122"/>
              </a:rPr>
              <a:t>这大大降低了学习成本</a:t>
            </a:r>
            <a:r>
              <a:rPr lang="zh-CN" altLang="zh-CN" dirty="0" smtClean="0">
                <a:latin typeface="Times New Roman" panose="02020603050405020304" pitchFamily="18" charset="0"/>
                <a:ea typeface="宋体" panose="02010600030101010101" pitchFamily="2" charset="-122"/>
              </a:rPr>
              <a:t>。</a:t>
            </a:r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96545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30" b="11343"/>
          <a:stretch/>
        </p:blipFill>
        <p:spPr>
          <a:xfrm>
            <a:off x="-29090" y="0"/>
            <a:ext cx="12221090" cy="6858000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-29090" y="0"/>
            <a:ext cx="1222109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圆角矩形 3"/>
          <p:cNvSpPr/>
          <p:nvPr/>
        </p:nvSpPr>
        <p:spPr>
          <a:xfrm>
            <a:off x="2771365" y="2500312"/>
            <a:ext cx="6737197" cy="18288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662237" y="2547937"/>
            <a:ext cx="1762125" cy="1762125"/>
          </a:xfrm>
          <a:prstGeom prst="ellipse">
            <a:avLst/>
          </a:prstGeom>
          <a:solidFill>
            <a:srgbClr val="6B8A84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1" name="组合 30"/>
          <p:cNvGrpSpPr/>
          <p:nvPr/>
        </p:nvGrpSpPr>
        <p:grpSpPr>
          <a:xfrm>
            <a:off x="4699305" y="2642095"/>
            <a:ext cx="3860191" cy="1618386"/>
            <a:chOff x="1631067" y="4621959"/>
            <a:chExt cx="1338518" cy="1618386"/>
          </a:xfrm>
        </p:grpSpPr>
        <p:sp>
          <p:nvSpPr>
            <p:cNvPr id="32" name="文本框 31"/>
            <p:cNvSpPr txBox="1"/>
            <p:nvPr/>
          </p:nvSpPr>
          <p:spPr>
            <a:xfrm>
              <a:off x="1631067" y="4621959"/>
              <a:ext cx="133851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第二章</a:t>
              </a:r>
              <a:endParaRPr lang="zh-CN" altLang="en-U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1653814" y="5409348"/>
              <a:ext cx="129302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8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系统简介</a:t>
              </a: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4819650" y="3414712"/>
            <a:ext cx="3619500" cy="14288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eform 367"/>
          <p:cNvSpPr>
            <a:spLocks noEditPoints="1"/>
          </p:cNvSpPr>
          <p:nvPr/>
        </p:nvSpPr>
        <p:spPr bwMode="auto">
          <a:xfrm>
            <a:off x="3165587" y="3020439"/>
            <a:ext cx="766990" cy="817121"/>
          </a:xfrm>
          <a:custGeom>
            <a:avLst/>
            <a:gdLst>
              <a:gd name="T0" fmla="*/ 251 w 269"/>
              <a:gd name="T1" fmla="*/ 192 h 288"/>
              <a:gd name="T2" fmla="*/ 234 w 269"/>
              <a:gd name="T3" fmla="*/ 209 h 288"/>
              <a:gd name="T4" fmla="*/ 234 w 269"/>
              <a:gd name="T5" fmla="*/ 211 h 288"/>
              <a:gd name="T6" fmla="*/ 201 w 269"/>
              <a:gd name="T7" fmla="*/ 233 h 288"/>
              <a:gd name="T8" fmla="*/ 160 w 269"/>
              <a:gd name="T9" fmla="*/ 240 h 288"/>
              <a:gd name="T10" fmla="*/ 148 w 269"/>
              <a:gd name="T11" fmla="*/ 187 h 288"/>
              <a:gd name="T12" fmla="*/ 146 w 269"/>
              <a:gd name="T13" fmla="*/ 121 h 288"/>
              <a:gd name="T14" fmla="*/ 193 w 269"/>
              <a:gd name="T15" fmla="*/ 121 h 288"/>
              <a:gd name="T16" fmla="*/ 211 w 269"/>
              <a:gd name="T17" fmla="*/ 117 h 288"/>
              <a:gd name="T18" fmla="*/ 222 w 269"/>
              <a:gd name="T19" fmla="*/ 123 h 288"/>
              <a:gd name="T20" fmla="*/ 236 w 269"/>
              <a:gd name="T21" fmla="*/ 109 h 288"/>
              <a:gd name="T22" fmla="*/ 222 w 269"/>
              <a:gd name="T23" fmla="*/ 95 h 288"/>
              <a:gd name="T24" fmla="*/ 210 w 269"/>
              <a:gd name="T25" fmla="*/ 101 h 288"/>
              <a:gd name="T26" fmla="*/ 145 w 269"/>
              <a:gd name="T27" fmla="*/ 101 h 288"/>
              <a:gd name="T28" fmla="*/ 144 w 269"/>
              <a:gd name="T29" fmla="*/ 68 h 288"/>
              <a:gd name="T30" fmla="*/ 169 w 269"/>
              <a:gd name="T31" fmla="*/ 35 h 288"/>
              <a:gd name="T32" fmla="*/ 134 w 269"/>
              <a:gd name="T33" fmla="*/ 0 h 288"/>
              <a:gd name="T34" fmla="*/ 99 w 269"/>
              <a:gd name="T35" fmla="*/ 35 h 288"/>
              <a:gd name="T36" fmla="*/ 124 w 269"/>
              <a:gd name="T37" fmla="*/ 68 h 288"/>
              <a:gd name="T38" fmla="*/ 123 w 269"/>
              <a:gd name="T39" fmla="*/ 101 h 288"/>
              <a:gd name="T40" fmla="*/ 58 w 269"/>
              <a:gd name="T41" fmla="*/ 101 h 288"/>
              <a:gd name="T42" fmla="*/ 46 w 269"/>
              <a:gd name="T43" fmla="*/ 95 h 288"/>
              <a:gd name="T44" fmla="*/ 32 w 269"/>
              <a:gd name="T45" fmla="*/ 109 h 288"/>
              <a:gd name="T46" fmla="*/ 46 w 269"/>
              <a:gd name="T47" fmla="*/ 123 h 288"/>
              <a:gd name="T48" fmla="*/ 57 w 269"/>
              <a:gd name="T49" fmla="*/ 117 h 288"/>
              <a:gd name="T50" fmla="*/ 76 w 269"/>
              <a:gd name="T51" fmla="*/ 121 h 288"/>
              <a:gd name="T52" fmla="*/ 122 w 269"/>
              <a:gd name="T53" fmla="*/ 121 h 288"/>
              <a:gd name="T54" fmla="*/ 120 w 269"/>
              <a:gd name="T55" fmla="*/ 187 h 288"/>
              <a:gd name="T56" fmla="*/ 109 w 269"/>
              <a:gd name="T57" fmla="*/ 239 h 288"/>
              <a:gd name="T58" fmla="*/ 59 w 269"/>
              <a:gd name="T59" fmla="*/ 227 h 288"/>
              <a:gd name="T60" fmla="*/ 34 w 269"/>
              <a:gd name="T61" fmla="*/ 212 h 288"/>
              <a:gd name="T62" fmla="*/ 35 w 269"/>
              <a:gd name="T63" fmla="*/ 209 h 288"/>
              <a:gd name="T64" fmla="*/ 17 w 269"/>
              <a:gd name="T65" fmla="*/ 192 h 288"/>
              <a:gd name="T66" fmla="*/ 0 w 269"/>
              <a:gd name="T67" fmla="*/ 209 h 288"/>
              <a:gd name="T68" fmla="*/ 17 w 269"/>
              <a:gd name="T69" fmla="*/ 227 h 288"/>
              <a:gd name="T70" fmla="*/ 21 w 269"/>
              <a:gd name="T71" fmla="*/ 226 h 288"/>
              <a:gd name="T72" fmla="*/ 48 w 269"/>
              <a:gd name="T73" fmla="*/ 247 h 288"/>
              <a:gd name="T74" fmla="*/ 102 w 269"/>
              <a:gd name="T75" fmla="*/ 273 h 288"/>
              <a:gd name="T76" fmla="*/ 135 w 269"/>
              <a:gd name="T77" fmla="*/ 288 h 288"/>
              <a:gd name="T78" fmla="*/ 166 w 269"/>
              <a:gd name="T79" fmla="*/ 273 h 288"/>
              <a:gd name="T80" fmla="*/ 220 w 269"/>
              <a:gd name="T81" fmla="*/ 247 h 288"/>
              <a:gd name="T82" fmla="*/ 247 w 269"/>
              <a:gd name="T83" fmla="*/ 226 h 288"/>
              <a:gd name="T84" fmla="*/ 251 w 269"/>
              <a:gd name="T85" fmla="*/ 227 h 288"/>
              <a:gd name="T86" fmla="*/ 269 w 269"/>
              <a:gd name="T87" fmla="*/ 209 h 288"/>
              <a:gd name="T88" fmla="*/ 251 w 269"/>
              <a:gd name="T89" fmla="*/ 192 h 288"/>
              <a:gd name="T90" fmla="*/ 115 w 269"/>
              <a:gd name="T91" fmla="*/ 35 h 288"/>
              <a:gd name="T92" fmla="*/ 134 w 269"/>
              <a:gd name="T93" fmla="*/ 16 h 288"/>
              <a:gd name="T94" fmla="*/ 152 w 269"/>
              <a:gd name="T95" fmla="*/ 35 h 288"/>
              <a:gd name="T96" fmla="*/ 134 w 269"/>
              <a:gd name="T97" fmla="*/ 53 h 288"/>
              <a:gd name="T98" fmla="*/ 115 w 269"/>
              <a:gd name="T99" fmla="*/ 35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69" h="288">
                <a:moveTo>
                  <a:pt x="251" y="192"/>
                </a:moveTo>
                <a:cubicBezTo>
                  <a:pt x="241" y="192"/>
                  <a:pt x="234" y="200"/>
                  <a:pt x="234" y="209"/>
                </a:cubicBezTo>
                <a:cubicBezTo>
                  <a:pt x="234" y="210"/>
                  <a:pt x="234" y="211"/>
                  <a:pt x="234" y="211"/>
                </a:cubicBezTo>
                <a:cubicBezTo>
                  <a:pt x="226" y="217"/>
                  <a:pt x="215" y="224"/>
                  <a:pt x="201" y="233"/>
                </a:cubicBezTo>
                <a:cubicBezTo>
                  <a:pt x="189" y="240"/>
                  <a:pt x="174" y="241"/>
                  <a:pt x="160" y="240"/>
                </a:cubicBezTo>
                <a:cubicBezTo>
                  <a:pt x="148" y="187"/>
                  <a:pt x="148" y="187"/>
                  <a:pt x="148" y="187"/>
                </a:cubicBezTo>
                <a:cubicBezTo>
                  <a:pt x="148" y="187"/>
                  <a:pt x="147" y="153"/>
                  <a:pt x="146" y="121"/>
                </a:cubicBezTo>
                <a:cubicBezTo>
                  <a:pt x="193" y="121"/>
                  <a:pt x="193" y="121"/>
                  <a:pt x="193" y="121"/>
                </a:cubicBezTo>
                <a:cubicBezTo>
                  <a:pt x="211" y="117"/>
                  <a:pt x="211" y="117"/>
                  <a:pt x="211" y="117"/>
                </a:cubicBezTo>
                <a:cubicBezTo>
                  <a:pt x="213" y="120"/>
                  <a:pt x="217" y="123"/>
                  <a:pt x="222" y="123"/>
                </a:cubicBezTo>
                <a:cubicBezTo>
                  <a:pt x="230" y="123"/>
                  <a:pt x="236" y="116"/>
                  <a:pt x="236" y="109"/>
                </a:cubicBezTo>
                <a:cubicBezTo>
                  <a:pt x="236" y="101"/>
                  <a:pt x="230" y="95"/>
                  <a:pt x="222" y="95"/>
                </a:cubicBezTo>
                <a:cubicBezTo>
                  <a:pt x="217" y="95"/>
                  <a:pt x="213" y="97"/>
                  <a:pt x="210" y="101"/>
                </a:cubicBezTo>
                <a:cubicBezTo>
                  <a:pt x="145" y="101"/>
                  <a:pt x="145" y="101"/>
                  <a:pt x="145" y="101"/>
                </a:cubicBezTo>
                <a:cubicBezTo>
                  <a:pt x="145" y="87"/>
                  <a:pt x="144" y="75"/>
                  <a:pt x="144" y="68"/>
                </a:cubicBezTo>
                <a:cubicBezTo>
                  <a:pt x="158" y="63"/>
                  <a:pt x="169" y="50"/>
                  <a:pt x="169" y="35"/>
                </a:cubicBezTo>
                <a:cubicBezTo>
                  <a:pt x="169" y="16"/>
                  <a:pt x="153" y="0"/>
                  <a:pt x="134" y="0"/>
                </a:cubicBezTo>
                <a:cubicBezTo>
                  <a:pt x="115" y="0"/>
                  <a:pt x="99" y="16"/>
                  <a:pt x="99" y="35"/>
                </a:cubicBezTo>
                <a:cubicBezTo>
                  <a:pt x="99" y="50"/>
                  <a:pt x="110" y="64"/>
                  <a:pt x="124" y="68"/>
                </a:cubicBezTo>
                <a:cubicBezTo>
                  <a:pt x="124" y="75"/>
                  <a:pt x="124" y="87"/>
                  <a:pt x="123" y="101"/>
                </a:cubicBezTo>
                <a:cubicBezTo>
                  <a:pt x="58" y="101"/>
                  <a:pt x="58" y="101"/>
                  <a:pt x="58" y="101"/>
                </a:cubicBezTo>
                <a:cubicBezTo>
                  <a:pt x="55" y="97"/>
                  <a:pt x="51" y="95"/>
                  <a:pt x="46" y="95"/>
                </a:cubicBezTo>
                <a:cubicBezTo>
                  <a:pt x="38" y="95"/>
                  <a:pt x="32" y="101"/>
                  <a:pt x="32" y="109"/>
                </a:cubicBezTo>
                <a:cubicBezTo>
                  <a:pt x="32" y="116"/>
                  <a:pt x="38" y="123"/>
                  <a:pt x="46" y="123"/>
                </a:cubicBezTo>
                <a:cubicBezTo>
                  <a:pt x="51" y="123"/>
                  <a:pt x="55" y="120"/>
                  <a:pt x="57" y="117"/>
                </a:cubicBezTo>
                <a:cubicBezTo>
                  <a:pt x="76" y="121"/>
                  <a:pt x="76" y="121"/>
                  <a:pt x="76" y="121"/>
                </a:cubicBezTo>
                <a:cubicBezTo>
                  <a:pt x="122" y="121"/>
                  <a:pt x="122" y="121"/>
                  <a:pt x="122" y="121"/>
                </a:cubicBezTo>
                <a:cubicBezTo>
                  <a:pt x="121" y="153"/>
                  <a:pt x="120" y="187"/>
                  <a:pt x="120" y="187"/>
                </a:cubicBezTo>
                <a:cubicBezTo>
                  <a:pt x="109" y="239"/>
                  <a:pt x="109" y="239"/>
                  <a:pt x="109" y="239"/>
                </a:cubicBezTo>
                <a:cubicBezTo>
                  <a:pt x="91" y="239"/>
                  <a:pt x="73" y="237"/>
                  <a:pt x="59" y="227"/>
                </a:cubicBezTo>
                <a:cubicBezTo>
                  <a:pt x="49" y="221"/>
                  <a:pt x="41" y="217"/>
                  <a:pt x="34" y="212"/>
                </a:cubicBezTo>
                <a:cubicBezTo>
                  <a:pt x="35" y="211"/>
                  <a:pt x="35" y="210"/>
                  <a:pt x="35" y="209"/>
                </a:cubicBezTo>
                <a:cubicBezTo>
                  <a:pt x="35" y="200"/>
                  <a:pt x="27" y="192"/>
                  <a:pt x="17" y="192"/>
                </a:cubicBezTo>
                <a:cubicBezTo>
                  <a:pt x="8" y="192"/>
                  <a:pt x="0" y="200"/>
                  <a:pt x="0" y="209"/>
                </a:cubicBezTo>
                <a:cubicBezTo>
                  <a:pt x="0" y="219"/>
                  <a:pt x="8" y="227"/>
                  <a:pt x="17" y="227"/>
                </a:cubicBezTo>
                <a:cubicBezTo>
                  <a:pt x="19" y="227"/>
                  <a:pt x="20" y="227"/>
                  <a:pt x="21" y="226"/>
                </a:cubicBezTo>
                <a:cubicBezTo>
                  <a:pt x="28" y="232"/>
                  <a:pt x="37" y="239"/>
                  <a:pt x="48" y="247"/>
                </a:cubicBezTo>
                <a:cubicBezTo>
                  <a:pt x="64" y="257"/>
                  <a:pt x="82" y="267"/>
                  <a:pt x="102" y="273"/>
                </a:cubicBezTo>
                <a:cubicBezTo>
                  <a:pt x="105" y="274"/>
                  <a:pt x="128" y="288"/>
                  <a:pt x="135" y="288"/>
                </a:cubicBezTo>
                <a:cubicBezTo>
                  <a:pt x="141" y="288"/>
                  <a:pt x="161" y="276"/>
                  <a:pt x="166" y="273"/>
                </a:cubicBezTo>
                <a:cubicBezTo>
                  <a:pt x="186" y="267"/>
                  <a:pt x="205" y="257"/>
                  <a:pt x="220" y="247"/>
                </a:cubicBezTo>
                <a:cubicBezTo>
                  <a:pt x="231" y="239"/>
                  <a:pt x="241" y="232"/>
                  <a:pt x="247" y="226"/>
                </a:cubicBezTo>
                <a:cubicBezTo>
                  <a:pt x="248" y="227"/>
                  <a:pt x="250" y="227"/>
                  <a:pt x="251" y="227"/>
                </a:cubicBezTo>
                <a:cubicBezTo>
                  <a:pt x="261" y="227"/>
                  <a:pt x="269" y="219"/>
                  <a:pt x="269" y="209"/>
                </a:cubicBezTo>
                <a:cubicBezTo>
                  <a:pt x="269" y="200"/>
                  <a:pt x="261" y="192"/>
                  <a:pt x="251" y="192"/>
                </a:cubicBezTo>
                <a:close/>
                <a:moveTo>
                  <a:pt x="115" y="35"/>
                </a:moveTo>
                <a:cubicBezTo>
                  <a:pt x="115" y="25"/>
                  <a:pt x="124" y="16"/>
                  <a:pt x="134" y="16"/>
                </a:cubicBezTo>
                <a:cubicBezTo>
                  <a:pt x="144" y="16"/>
                  <a:pt x="152" y="25"/>
                  <a:pt x="152" y="35"/>
                </a:cubicBezTo>
                <a:cubicBezTo>
                  <a:pt x="152" y="45"/>
                  <a:pt x="144" y="53"/>
                  <a:pt x="134" y="53"/>
                </a:cubicBezTo>
                <a:cubicBezTo>
                  <a:pt x="124" y="53"/>
                  <a:pt x="115" y="45"/>
                  <a:pt x="115" y="3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>
              <a:solidFill>
                <a:prstClr val="black"/>
              </a:solidFill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05423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/>
          <p:cNvGrpSpPr/>
          <p:nvPr/>
        </p:nvGrpSpPr>
        <p:grpSpPr>
          <a:xfrm>
            <a:off x="0" y="404078"/>
            <a:ext cx="2872341" cy="461665"/>
            <a:chOff x="0" y="91440"/>
            <a:chExt cx="3829788" cy="615555"/>
          </a:xfrm>
        </p:grpSpPr>
        <p:sp>
          <p:nvSpPr>
            <p:cNvPr id="27" name="文本框 26"/>
            <p:cNvSpPr txBox="1"/>
            <p:nvPr/>
          </p:nvSpPr>
          <p:spPr>
            <a:xfrm>
              <a:off x="454152" y="91440"/>
              <a:ext cx="3375636" cy="6155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 smtClean="0">
                  <a:solidFill>
                    <a:srgbClr val="6B8A8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系统简介</a:t>
              </a:r>
              <a:endParaRPr lang="zh-CN" altLang="en-US" sz="2400" b="1" dirty="0">
                <a:solidFill>
                  <a:srgbClr val="6B8A84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28" name="组合 27"/>
            <p:cNvGrpSpPr/>
            <p:nvPr/>
          </p:nvGrpSpPr>
          <p:grpSpPr>
            <a:xfrm>
              <a:off x="0" y="91440"/>
              <a:ext cx="454152" cy="521208"/>
              <a:chOff x="0" y="91440"/>
              <a:chExt cx="454152" cy="521208"/>
            </a:xfrm>
          </p:grpSpPr>
          <p:sp>
            <p:nvSpPr>
              <p:cNvPr id="29" name="矩形 28"/>
              <p:cNvSpPr/>
              <p:nvPr/>
            </p:nvSpPr>
            <p:spPr>
              <a:xfrm>
                <a:off x="0" y="91440"/>
                <a:ext cx="301752" cy="521208"/>
              </a:xfrm>
              <a:prstGeom prst="rect">
                <a:avLst/>
              </a:prstGeom>
              <a:solidFill>
                <a:srgbClr val="6B8A8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0" name="矩形 29"/>
              <p:cNvSpPr/>
              <p:nvPr/>
            </p:nvSpPr>
            <p:spPr>
              <a:xfrm>
                <a:off x="301752" y="91440"/>
                <a:ext cx="152400" cy="521208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4" name="文本框 3"/>
          <p:cNvSpPr txBox="1"/>
          <p:nvPr/>
        </p:nvSpPr>
        <p:spPr>
          <a:xfrm>
            <a:off x="2068025" y="401971"/>
            <a:ext cx="281917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开发</a:t>
            </a:r>
            <a:r>
              <a:rPr lang="zh-CN" altLang="en-US" dirty="0"/>
              <a:t>环境</a:t>
            </a:r>
            <a:r>
              <a:rPr lang="zh-CN" altLang="en-US" dirty="0" smtClean="0"/>
              <a:t>：</a:t>
            </a:r>
            <a:r>
              <a:rPr lang="en-US" altLang="zh-CN" dirty="0" smtClean="0"/>
              <a:t>Sublime Text3.0</a:t>
            </a:r>
          </a:p>
          <a:p>
            <a:r>
              <a:rPr lang="zh-CN" altLang="en-US" dirty="0" smtClean="0"/>
              <a:t>服务器：</a:t>
            </a:r>
            <a:r>
              <a:rPr lang="en-US" altLang="zh-CN" dirty="0" smtClean="0"/>
              <a:t>Node</a:t>
            </a:r>
            <a:r>
              <a:rPr lang="en-US" altLang="zh-CN" dirty="0"/>
              <a:t>.</a:t>
            </a:r>
            <a:r>
              <a:rPr lang="en-US" altLang="zh-CN" dirty="0" smtClean="0"/>
              <a:t>js</a:t>
            </a:r>
            <a:r>
              <a:rPr lang="zh-CN" altLang="en-US" dirty="0" smtClean="0"/>
              <a:t>服务器</a:t>
            </a:r>
            <a:endParaRPr lang="en-US" altLang="zh-CN" dirty="0" smtClean="0"/>
          </a:p>
          <a:p>
            <a:r>
              <a:rPr lang="zh-CN" altLang="en-US" dirty="0" smtClean="0"/>
              <a:t>数据库：</a:t>
            </a:r>
            <a:r>
              <a:rPr lang="en-US" altLang="zh-CN" dirty="0" smtClean="0"/>
              <a:t>mongoDB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6040415" y="502972"/>
            <a:ext cx="4306703" cy="7255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5501715" y="521324"/>
            <a:ext cx="430887" cy="707886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1600" dirty="0" smtClean="0"/>
              <a:t>展示层</a:t>
            </a:r>
            <a:endParaRPr lang="zh-CN" altLang="en-US" sz="1600" dirty="0"/>
          </a:p>
        </p:txBody>
      </p:sp>
      <p:sp>
        <p:nvSpPr>
          <p:cNvPr id="31" name="文本框 30"/>
          <p:cNvSpPr txBox="1"/>
          <p:nvPr/>
        </p:nvSpPr>
        <p:spPr>
          <a:xfrm>
            <a:off x="5501715" y="1821498"/>
            <a:ext cx="430887" cy="707886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1600" dirty="0" smtClean="0"/>
              <a:t>应用层</a:t>
            </a:r>
            <a:endParaRPr lang="zh-CN" altLang="en-US" sz="1600" dirty="0"/>
          </a:p>
        </p:txBody>
      </p:sp>
      <p:sp>
        <p:nvSpPr>
          <p:cNvPr id="32" name="矩形 31"/>
          <p:cNvSpPr/>
          <p:nvPr/>
        </p:nvSpPr>
        <p:spPr>
          <a:xfrm>
            <a:off x="6052681" y="1469619"/>
            <a:ext cx="4294437" cy="16465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6270149" y="660994"/>
            <a:ext cx="3793859" cy="4186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>
                <a:solidFill>
                  <a:schemeClr val="tx1"/>
                </a:solidFill>
              </a:rPr>
              <a:t>用户操作界面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6278117" y="1548787"/>
            <a:ext cx="428735" cy="14628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>
                <a:solidFill>
                  <a:schemeClr val="tx1"/>
                </a:solidFill>
              </a:rPr>
              <a:t>创建布局模块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6853253" y="1548787"/>
            <a:ext cx="428735" cy="145677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>
                <a:solidFill>
                  <a:schemeClr val="tx1"/>
                </a:solidFill>
              </a:rPr>
              <a:t>编辑</a:t>
            </a:r>
            <a:r>
              <a:rPr lang="zh-CN" altLang="en-US" sz="1400" dirty="0">
                <a:solidFill>
                  <a:schemeClr val="tx1"/>
                </a:solidFill>
              </a:rPr>
              <a:t>控件</a:t>
            </a:r>
            <a:r>
              <a:rPr lang="zh-CN" altLang="en-US" sz="1400" dirty="0" smtClean="0">
                <a:solidFill>
                  <a:schemeClr val="tx1"/>
                </a:solidFill>
              </a:rPr>
              <a:t>模块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9756357" y="1548783"/>
            <a:ext cx="428735" cy="145677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chemeClr val="tx1"/>
                </a:solidFill>
              </a:rPr>
              <a:t>用户</a:t>
            </a:r>
            <a:r>
              <a:rPr lang="zh-CN" altLang="en-US" sz="1400" dirty="0" smtClean="0">
                <a:solidFill>
                  <a:schemeClr val="tx1"/>
                </a:solidFill>
              </a:rPr>
              <a:t>信息管理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9167634" y="1548783"/>
            <a:ext cx="428735" cy="145677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>
                <a:solidFill>
                  <a:schemeClr val="tx1"/>
                </a:solidFill>
              </a:rPr>
              <a:t>布局图片管理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8578911" y="1548786"/>
            <a:ext cx="428735" cy="145677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chemeClr val="tx1"/>
                </a:solidFill>
              </a:rPr>
              <a:t>数据</a:t>
            </a:r>
            <a:r>
              <a:rPr lang="zh-CN" altLang="en-US" sz="1400" dirty="0" smtClean="0">
                <a:solidFill>
                  <a:schemeClr val="tx1"/>
                </a:solidFill>
              </a:rPr>
              <a:t>化布局模块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5501715" y="3515717"/>
            <a:ext cx="430887" cy="89749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1600" dirty="0"/>
              <a:t>数据层</a:t>
            </a:r>
          </a:p>
        </p:txBody>
      </p:sp>
      <p:sp>
        <p:nvSpPr>
          <p:cNvPr id="41" name="矩形 40"/>
          <p:cNvSpPr/>
          <p:nvPr/>
        </p:nvSpPr>
        <p:spPr>
          <a:xfrm>
            <a:off x="6029423" y="3357298"/>
            <a:ext cx="4317695" cy="121433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圆角矩形 24"/>
          <p:cNvSpPr/>
          <p:nvPr/>
        </p:nvSpPr>
        <p:spPr>
          <a:xfrm>
            <a:off x="6283688" y="3507186"/>
            <a:ext cx="1788752" cy="379219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>
                <a:solidFill>
                  <a:sysClr val="windowText" lastClr="000000"/>
                </a:solidFill>
              </a:rPr>
              <a:t>用户</a:t>
            </a:r>
            <a:r>
              <a:rPr lang="zh-CN" altLang="en-US" sz="1400" dirty="0" smtClean="0">
                <a:solidFill>
                  <a:sysClr val="windowText" lastClr="000000"/>
                </a:solidFill>
              </a:rPr>
              <a:t>数据模型</a:t>
            </a:r>
            <a:endParaRPr lang="zh-CN" altLang="en-US" sz="1400" dirty="0">
              <a:solidFill>
                <a:sysClr val="windowText" lastClr="000000"/>
              </a:solidFill>
            </a:endParaRPr>
          </a:p>
        </p:txBody>
      </p:sp>
      <p:sp>
        <p:nvSpPr>
          <p:cNvPr id="42" name="圆角矩形 41"/>
          <p:cNvSpPr/>
          <p:nvPr/>
        </p:nvSpPr>
        <p:spPr>
          <a:xfrm>
            <a:off x="8281563" y="3515502"/>
            <a:ext cx="1721722" cy="379219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>
                <a:solidFill>
                  <a:sysClr val="windowText" lastClr="000000"/>
                </a:solidFill>
              </a:rPr>
              <a:t>控件</a:t>
            </a:r>
            <a:r>
              <a:rPr lang="zh-CN" altLang="en-US" sz="1400" dirty="0" smtClean="0">
                <a:solidFill>
                  <a:sysClr val="windowText" lastClr="000000"/>
                </a:solidFill>
              </a:rPr>
              <a:t>数据模型</a:t>
            </a:r>
            <a:endParaRPr lang="zh-CN" altLang="en-US" sz="1400" dirty="0">
              <a:solidFill>
                <a:sysClr val="windowText" lastClr="000000"/>
              </a:solidFill>
            </a:endParaRPr>
          </a:p>
        </p:txBody>
      </p:sp>
      <p:sp>
        <p:nvSpPr>
          <p:cNvPr id="43" name="圆角矩形 42"/>
          <p:cNvSpPr/>
          <p:nvPr/>
        </p:nvSpPr>
        <p:spPr>
          <a:xfrm>
            <a:off x="6283687" y="4039897"/>
            <a:ext cx="1788753" cy="379219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>
                <a:solidFill>
                  <a:sysClr val="windowText" lastClr="000000"/>
                </a:solidFill>
              </a:rPr>
              <a:t>布局</a:t>
            </a:r>
            <a:r>
              <a:rPr lang="zh-CN" altLang="en-US" sz="1400" dirty="0" smtClean="0">
                <a:solidFill>
                  <a:sysClr val="windowText" lastClr="000000"/>
                </a:solidFill>
              </a:rPr>
              <a:t>数据模型</a:t>
            </a:r>
            <a:endParaRPr lang="zh-CN" altLang="en-US" sz="1400" dirty="0">
              <a:solidFill>
                <a:sysClr val="windowText" lastClr="000000"/>
              </a:solidFill>
            </a:endParaRPr>
          </a:p>
        </p:txBody>
      </p:sp>
      <p:sp>
        <p:nvSpPr>
          <p:cNvPr id="44" name="圆角矩形 43"/>
          <p:cNvSpPr/>
          <p:nvPr/>
        </p:nvSpPr>
        <p:spPr>
          <a:xfrm>
            <a:off x="8281563" y="4039897"/>
            <a:ext cx="1735443" cy="379219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>
                <a:solidFill>
                  <a:sysClr val="windowText" lastClr="000000"/>
                </a:solidFill>
              </a:rPr>
              <a:t>结构</a:t>
            </a:r>
            <a:r>
              <a:rPr lang="zh-CN" altLang="en-US" sz="1400" dirty="0" smtClean="0">
                <a:solidFill>
                  <a:sysClr val="windowText" lastClr="000000"/>
                </a:solidFill>
              </a:rPr>
              <a:t>数据模型</a:t>
            </a:r>
            <a:endParaRPr lang="zh-CN" altLang="en-US" sz="1400" dirty="0">
              <a:solidFill>
                <a:sysClr val="windowText" lastClr="000000"/>
              </a:solidFill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7557493" y="6277162"/>
            <a:ext cx="1620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 smtClean="0"/>
              <a:t>系统总体结构图</a:t>
            </a:r>
            <a:endParaRPr lang="zh-CN" altLang="en-US" sz="1600" dirty="0"/>
          </a:p>
        </p:txBody>
      </p:sp>
      <p:sp>
        <p:nvSpPr>
          <p:cNvPr id="47" name="矩形 46"/>
          <p:cNvSpPr/>
          <p:nvPr/>
        </p:nvSpPr>
        <p:spPr>
          <a:xfrm>
            <a:off x="8001104" y="1548786"/>
            <a:ext cx="428735" cy="145677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chemeClr val="tx1"/>
                </a:solidFill>
              </a:rPr>
              <a:t>保存</a:t>
            </a:r>
            <a:r>
              <a:rPr lang="zh-CN" altLang="en-US" sz="1400" dirty="0" smtClean="0">
                <a:solidFill>
                  <a:schemeClr val="tx1"/>
                </a:solidFill>
              </a:rPr>
              <a:t>布局模块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6040415" y="4812737"/>
            <a:ext cx="4306703" cy="8797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文本框 33"/>
          <p:cNvSpPr txBox="1"/>
          <p:nvPr/>
        </p:nvSpPr>
        <p:spPr>
          <a:xfrm>
            <a:off x="5501714" y="4888765"/>
            <a:ext cx="430887" cy="89749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1600" dirty="0" smtClean="0"/>
              <a:t>数据库</a:t>
            </a:r>
            <a:endParaRPr lang="zh-CN" altLang="en-US" sz="1600" dirty="0"/>
          </a:p>
        </p:txBody>
      </p:sp>
      <p:sp>
        <p:nvSpPr>
          <p:cNvPr id="5" name="流程图: 磁盘 4"/>
          <p:cNvSpPr/>
          <p:nvPr/>
        </p:nvSpPr>
        <p:spPr>
          <a:xfrm>
            <a:off x="7642743" y="4974519"/>
            <a:ext cx="921584" cy="540913"/>
          </a:xfrm>
          <a:prstGeom prst="flowChartMagneticDisk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>
                <a:solidFill>
                  <a:schemeClr val="tx1"/>
                </a:solidFill>
              </a:rPr>
              <a:t>数据库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48" name="流程图: 磁盘 47"/>
          <p:cNvSpPr/>
          <p:nvPr/>
        </p:nvSpPr>
        <p:spPr>
          <a:xfrm>
            <a:off x="6283929" y="4974520"/>
            <a:ext cx="921584" cy="540913"/>
          </a:xfrm>
          <a:prstGeom prst="flowChartMagneticDisk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>
                <a:solidFill>
                  <a:schemeClr val="tx1"/>
                </a:solidFill>
              </a:rPr>
              <a:t>数据库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49" name="流程图: 磁盘 48"/>
          <p:cNvSpPr/>
          <p:nvPr/>
        </p:nvSpPr>
        <p:spPr>
          <a:xfrm>
            <a:off x="9081701" y="4974518"/>
            <a:ext cx="921584" cy="540913"/>
          </a:xfrm>
          <a:prstGeom prst="flowChartMagneticDisk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>
                <a:solidFill>
                  <a:schemeClr val="tx1"/>
                </a:solidFill>
              </a:rPr>
              <a:t>数据库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7428376" y="1548786"/>
            <a:ext cx="428735" cy="145677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solidFill>
                  <a:schemeClr val="tx1"/>
                </a:solidFill>
              </a:rPr>
              <a:t>操作</a:t>
            </a:r>
            <a:r>
              <a:rPr lang="zh-CN" altLang="en-US" sz="1400" dirty="0" smtClean="0">
                <a:solidFill>
                  <a:schemeClr val="tx1"/>
                </a:solidFill>
              </a:rPr>
              <a:t>布局模块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9261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30" b="11343"/>
          <a:stretch/>
        </p:blipFill>
        <p:spPr>
          <a:xfrm>
            <a:off x="-29090" y="0"/>
            <a:ext cx="12221090" cy="6858000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-29090" y="0"/>
            <a:ext cx="1222109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圆角矩形 3"/>
          <p:cNvSpPr/>
          <p:nvPr/>
        </p:nvSpPr>
        <p:spPr>
          <a:xfrm>
            <a:off x="2771365" y="2500312"/>
            <a:ext cx="6737197" cy="18288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662237" y="2547937"/>
            <a:ext cx="1762125" cy="1762125"/>
          </a:xfrm>
          <a:prstGeom prst="ellipse">
            <a:avLst/>
          </a:prstGeom>
          <a:solidFill>
            <a:srgbClr val="6B8A84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1" name="组合 30"/>
          <p:cNvGrpSpPr/>
          <p:nvPr/>
        </p:nvGrpSpPr>
        <p:grpSpPr>
          <a:xfrm>
            <a:off x="3543299" y="2604968"/>
            <a:ext cx="6153151" cy="1586507"/>
            <a:chOff x="1230223" y="4584832"/>
            <a:chExt cx="2133600" cy="1586507"/>
          </a:xfrm>
        </p:grpSpPr>
        <p:sp>
          <p:nvSpPr>
            <p:cNvPr id="32" name="文本框 31"/>
            <p:cNvSpPr txBox="1"/>
            <p:nvPr/>
          </p:nvSpPr>
          <p:spPr>
            <a:xfrm>
              <a:off x="1523744" y="4584832"/>
              <a:ext cx="133851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第三章</a:t>
              </a:r>
              <a:endParaRPr lang="zh-CN" altLang="en-U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1230223" y="5401898"/>
              <a:ext cx="21336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研究过程及方法</a:t>
              </a: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4629150" y="3429000"/>
            <a:ext cx="4014788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reeform 34"/>
          <p:cNvSpPr>
            <a:spLocks noEditPoints="1"/>
          </p:cNvSpPr>
          <p:nvPr/>
        </p:nvSpPr>
        <p:spPr bwMode="auto">
          <a:xfrm>
            <a:off x="3088230" y="3014702"/>
            <a:ext cx="910138" cy="828595"/>
          </a:xfrm>
          <a:custGeom>
            <a:avLst/>
            <a:gdLst>
              <a:gd name="T0" fmla="*/ 23 w 124"/>
              <a:gd name="T1" fmla="*/ 38 h 113"/>
              <a:gd name="T2" fmla="*/ 0 w 124"/>
              <a:gd name="T3" fmla="*/ 66 h 113"/>
              <a:gd name="T4" fmla="*/ 47 w 124"/>
              <a:gd name="T5" fmla="*/ 98 h 113"/>
              <a:gd name="T6" fmla="*/ 61 w 124"/>
              <a:gd name="T7" fmla="*/ 96 h 113"/>
              <a:gd name="T8" fmla="*/ 78 w 124"/>
              <a:gd name="T9" fmla="*/ 113 h 113"/>
              <a:gd name="T10" fmla="*/ 74 w 124"/>
              <a:gd name="T11" fmla="*/ 92 h 113"/>
              <a:gd name="T12" fmla="*/ 93 w 124"/>
              <a:gd name="T13" fmla="*/ 71 h 113"/>
              <a:gd name="T14" fmla="*/ 74 w 124"/>
              <a:gd name="T15" fmla="*/ 74 h 113"/>
              <a:gd name="T16" fmla="*/ 61 w 124"/>
              <a:gd name="T17" fmla="*/ 73 h 113"/>
              <a:gd name="T18" fmla="*/ 43 w 124"/>
              <a:gd name="T19" fmla="*/ 85 h 113"/>
              <a:gd name="T20" fmla="*/ 43 w 124"/>
              <a:gd name="T21" fmla="*/ 66 h 113"/>
              <a:gd name="T22" fmla="*/ 23 w 124"/>
              <a:gd name="T23" fmla="*/ 38 h 113"/>
              <a:gd name="T24" fmla="*/ 77 w 124"/>
              <a:gd name="T25" fmla="*/ 0 h 113"/>
              <a:gd name="T26" fmla="*/ 30 w 124"/>
              <a:gd name="T27" fmla="*/ 33 h 113"/>
              <a:gd name="T28" fmla="*/ 50 w 124"/>
              <a:gd name="T29" fmla="*/ 59 h 113"/>
              <a:gd name="T30" fmla="*/ 50 w 124"/>
              <a:gd name="T31" fmla="*/ 72 h 113"/>
              <a:gd name="T32" fmla="*/ 63 w 124"/>
              <a:gd name="T33" fmla="*/ 64 h 113"/>
              <a:gd name="T34" fmla="*/ 77 w 124"/>
              <a:gd name="T35" fmla="*/ 65 h 113"/>
              <a:gd name="T36" fmla="*/ 124 w 124"/>
              <a:gd name="T37" fmla="*/ 33 h 113"/>
              <a:gd name="T38" fmla="*/ 77 w 124"/>
              <a:gd name="T39" fmla="*/ 0 h 1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24" h="113">
                <a:moveTo>
                  <a:pt x="23" y="38"/>
                </a:moveTo>
                <a:cubicBezTo>
                  <a:pt x="9" y="43"/>
                  <a:pt x="0" y="54"/>
                  <a:pt x="0" y="66"/>
                </a:cubicBezTo>
                <a:cubicBezTo>
                  <a:pt x="0" y="83"/>
                  <a:pt x="21" y="98"/>
                  <a:pt x="47" y="98"/>
                </a:cubicBezTo>
                <a:cubicBezTo>
                  <a:pt x="52" y="98"/>
                  <a:pt x="57" y="97"/>
                  <a:pt x="61" y="96"/>
                </a:cubicBezTo>
                <a:cubicBezTo>
                  <a:pt x="78" y="113"/>
                  <a:pt x="78" y="113"/>
                  <a:pt x="78" y="113"/>
                </a:cubicBezTo>
                <a:cubicBezTo>
                  <a:pt x="74" y="92"/>
                  <a:pt x="74" y="92"/>
                  <a:pt x="74" y="92"/>
                </a:cubicBezTo>
                <a:cubicBezTo>
                  <a:pt x="84" y="87"/>
                  <a:pt x="91" y="80"/>
                  <a:pt x="93" y="71"/>
                </a:cubicBezTo>
                <a:cubicBezTo>
                  <a:pt x="87" y="73"/>
                  <a:pt x="81" y="74"/>
                  <a:pt x="74" y="74"/>
                </a:cubicBezTo>
                <a:cubicBezTo>
                  <a:pt x="70" y="74"/>
                  <a:pt x="65" y="74"/>
                  <a:pt x="61" y="73"/>
                </a:cubicBezTo>
                <a:cubicBezTo>
                  <a:pt x="59" y="74"/>
                  <a:pt x="43" y="85"/>
                  <a:pt x="43" y="85"/>
                </a:cubicBezTo>
                <a:cubicBezTo>
                  <a:pt x="43" y="85"/>
                  <a:pt x="43" y="70"/>
                  <a:pt x="43" y="66"/>
                </a:cubicBezTo>
                <a:cubicBezTo>
                  <a:pt x="31" y="60"/>
                  <a:pt x="23" y="49"/>
                  <a:pt x="23" y="38"/>
                </a:cubicBezTo>
                <a:moveTo>
                  <a:pt x="77" y="0"/>
                </a:moveTo>
                <a:cubicBezTo>
                  <a:pt x="51" y="0"/>
                  <a:pt x="30" y="15"/>
                  <a:pt x="30" y="33"/>
                </a:cubicBezTo>
                <a:cubicBezTo>
                  <a:pt x="30" y="44"/>
                  <a:pt x="38" y="53"/>
                  <a:pt x="50" y="59"/>
                </a:cubicBezTo>
                <a:cubicBezTo>
                  <a:pt x="50" y="72"/>
                  <a:pt x="50" y="72"/>
                  <a:pt x="50" y="72"/>
                </a:cubicBezTo>
                <a:cubicBezTo>
                  <a:pt x="63" y="64"/>
                  <a:pt x="63" y="64"/>
                  <a:pt x="63" y="64"/>
                </a:cubicBezTo>
                <a:cubicBezTo>
                  <a:pt x="67" y="65"/>
                  <a:pt x="72" y="65"/>
                  <a:pt x="77" y="65"/>
                </a:cubicBezTo>
                <a:cubicBezTo>
                  <a:pt x="103" y="65"/>
                  <a:pt x="124" y="51"/>
                  <a:pt x="124" y="33"/>
                </a:cubicBezTo>
                <a:cubicBezTo>
                  <a:pt x="124" y="15"/>
                  <a:pt x="103" y="0"/>
                  <a:pt x="77" y="0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8734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178"/>
          <p:cNvSpPr/>
          <p:nvPr/>
        </p:nvSpPr>
        <p:spPr>
          <a:xfrm>
            <a:off x="8876854" y="2309957"/>
            <a:ext cx="2577388" cy="1273617"/>
          </a:xfrm>
          <a:prstGeom prst="rightArrow">
            <a:avLst>
              <a:gd name="adj1" fmla="val 100000"/>
              <a:gd name="adj2" fmla="val 24668"/>
            </a:avLst>
          </a:prstGeom>
          <a:solidFill>
            <a:srgbClr val="6B8A84"/>
          </a:solidFill>
          <a:ln w="88900" cap="flat">
            <a:solidFill>
              <a:srgbClr val="FFFFFF"/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defTabSz="29210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Roboto Regular"/>
                <a:ea typeface="Roboto Regular"/>
                <a:cs typeface="Roboto Regular"/>
                <a:sym typeface="Roboto Regular"/>
              </a:defRPr>
            </a:pPr>
            <a:endParaRPr sz="2000">
              <a:solidFill>
                <a:srgbClr val="FFA132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Shape 178"/>
          <p:cNvSpPr/>
          <p:nvPr/>
        </p:nvSpPr>
        <p:spPr>
          <a:xfrm>
            <a:off x="6225556" y="2309957"/>
            <a:ext cx="3161829" cy="1273617"/>
          </a:xfrm>
          <a:prstGeom prst="rightArrow">
            <a:avLst>
              <a:gd name="adj1" fmla="val 100000"/>
              <a:gd name="adj2" fmla="val 24668"/>
            </a:avLst>
          </a:prstGeom>
          <a:solidFill>
            <a:srgbClr val="6B8A84"/>
          </a:solidFill>
          <a:ln w="88900" cap="flat">
            <a:solidFill>
              <a:srgbClr val="FFFFFF"/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defTabSz="29210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Roboto Regular"/>
                <a:ea typeface="Roboto Regular"/>
                <a:cs typeface="Roboto Regular"/>
                <a:sym typeface="Roboto Regular"/>
              </a:defRPr>
            </a:pPr>
            <a:endParaRPr sz="2000">
              <a:solidFill>
                <a:srgbClr val="FFA132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Shape 182"/>
          <p:cNvSpPr/>
          <p:nvPr/>
        </p:nvSpPr>
        <p:spPr>
          <a:xfrm>
            <a:off x="3879749" y="2312405"/>
            <a:ext cx="3265767" cy="1273617"/>
          </a:xfrm>
          <a:prstGeom prst="rightArrow">
            <a:avLst>
              <a:gd name="adj1" fmla="val 100000"/>
              <a:gd name="adj2" fmla="val 24668"/>
            </a:avLst>
          </a:prstGeom>
          <a:solidFill>
            <a:srgbClr val="6B8A84"/>
          </a:solidFill>
          <a:ln w="88900" cap="flat">
            <a:solidFill>
              <a:srgbClr val="FFFFFF"/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defTabSz="29210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Roboto Regular"/>
                <a:ea typeface="Roboto Regular"/>
                <a:cs typeface="Roboto Regular"/>
                <a:sym typeface="Roboto Regular"/>
              </a:defRPr>
            </a:pPr>
            <a:endParaRPr sz="2000">
              <a:solidFill>
                <a:srgbClr val="FFA132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" name="Shape 186"/>
          <p:cNvSpPr/>
          <p:nvPr/>
        </p:nvSpPr>
        <p:spPr>
          <a:xfrm>
            <a:off x="2005722" y="2309957"/>
            <a:ext cx="3265767" cy="1273617"/>
          </a:xfrm>
          <a:prstGeom prst="rightArrow">
            <a:avLst>
              <a:gd name="adj1" fmla="val 100000"/>
              <a:gd name="adj2" fmla="val 24668"/>
            </a:avLst>
          </a:prstGeom>
          <a:solidFill>
            <a:srgbClr val="6B8A84"/>
          </a:solidFill>
          <a:ln w="88900" cap="flat">
            <a:solidFill>
              <a:srgbClr val="FFFFFF"/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defTabSz="29210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Roboto Regular"/>
                <a:ea typeface="Roboto Regular"/>
                <a:cs typeface="Roboto Regular"/>
                <a:sym typeface="Roboto Regular"/>
              </a:defRPr>
            </a:pPr>
            <a:endParaRPr sz="2000">
              <a:solidFill>
                <a:srgbClr val="FFA132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Shape 192"/>
          <p:cNvSpPr/>
          <p:nvPr/>
        </p:nvSpPr>
        <p:spPr>
          <a:xfrm>
            <a:off x="964766" y="2299183"/>
            <a:ext cx="2320720" cy="1272404"/>
          </a:xfrm>
          <a:prstGeom prst="rightArrow">
            <a:avLst>
              <a:gd name="adj1" fmla="val 100000"/>
              <a:gd name="adj2" fmla="val 27347"/>
            </a:avLst>
          </a:prstGeom>
          <a:solidFill>
            <a:srgbClr val="6B8A84"/>
          </a:solidFill>
          <a:ln w="88900" cap="flat">
            <a:solidFill>
              <a:srgbClr val="FFFFFF"/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defTabSz="29210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Roboto Regular"/>
                <a:ea typeface="Roboto Regular"/>
                <a:cs typeface="Roboto Regular"/>
                <a:sym typeface="Roboto Regular"/>
              </a:defRPr>
            </a:pPr>
            <a:endParaRPr sz="2000">
              <a:solidFill>
                <a:srgbClr val="FFA132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TextBox 13"/>
          <p:cNvSpPr txBox="1"/>
          <p:nvPr/>
        </p:nvSpPr>
        <p:spPr>
          <a:xfrm>
            <a:off x="1507963" y="2702385"/>
            <a:ext cx="1108399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搭建</a:t>
            </a:r>
            <a:r>
              <a:rPr lang="en-US" sz="1600" b="1" dirty="0" smtClean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Lake.js</a:t>
            </a:r>
            <a:endParaRPr lang="en-US" sz="1600" b="1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" name="TextBox 13"/>
          <p:cNvSpPr txBox="1"/>
          <p:nvPr/>
        </p:nvSpPr>
        <p:spPr>
          <a:xfrm>
            <a:off x="916027" y="2950622"/>
            <a:ext cx="2333999" cy="1846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200" dirty="0" smtClean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怎样的结构？</a:t>
            </a:r>
            <a:endParaRPr lang="en-US" altLang="zh-CN" sz="1200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" name="TextBox 13"/>
          <p:cNvSpPr txBox="1"/>
          <p:nvPr/>
        </p:nvSpPr>
        <p:spPr>
          <a:xfrm>
            <a:off x="3514944" y="2702385"/>
            <a:ext cx="1369081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如何方便展现</a:t>
            </a:r>
            <a:endParaRPr lang="en-US" sz="1600" b="1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TextBox 13"/>
          <p:cNvSpPr txBox="1"/>
          <p:nvPr/>
        </p:nvSpPr>
        <p:spPr>
          <a:xfrm>
            <a:off x="3294407" y="2950622"/>
            <a:ext cx="1647662" cy="1846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200" dirty="0" smtClean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可视化</a:t>
            </a:r>
            <a:endParaRPr lang="en-US" altLang="zh-CN" sz="1200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" name="TextBox 13"/>
          <p:cNvSpPr txBox="1"/>
          <p:nvPr/>
        </p:nvSpPr>
        <p:spPr>
          <a:xfrm>
            <a:off x="5447393" y="2702385"/>
            <a:ext cx="141660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辅助开发系统</a:t>
            </a:r>
            <a:endParaRPr lang="en-US" sz="1600" b="1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7221566" y="2702385"/>
            <a:ext cx="1746776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可以得到什么结果</a:t>
            </a:r>
            <a:endParaRPr lang="en-US" sz="1600" b="1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168960" y="2950622"/>
            <a:ext cx="1647662" cy="1846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200" dirty="0" smtClean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生成</a:t>
            </a:r>
            <a:r>
              <a:rPr lang="en-US" altLang="zh-CN" sz="1200" dirty="0" smtClean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html</a:t>
            </a:r>
            <a:r>
              <a:rPr lang="zh-CN" altLang="en-US" sz="1200" dirty="0" smtClean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代码</a:t>
            </a:r>
            <a:endParaRPr lang="en-US" altLang="zh-CN" sz="1200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2138318" y="3932570"/>
            <a:ext cx="8174476" cy="118186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600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在搭建</a:t>
            </a:r>
            <a:r>
              <a:rPr lang="en-US" altLang="zh-CN" sz="1600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Lake.js</a:t>
            </a:r>
            <a:r>
              <a:rPr lang="zh-CN" altLang="en-US" sz="1600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框架时，向使用者提供数据接口，比如一个幻灯片控件，可以由用户决定展现的图片列表，切换间隔等。在搭建过程中，为了更加方便用户的使用，尝试了可视化操作，搭建一个辅助开发系统，而无需自己修改代码。最后同样可以生成代码，粘贴使用。由于用户在操作过后需要多次修改，所以我们需要实现数据的持久化。</a:t>
            </a:r>
            <a:endParaRPr lang="en-US" altLang="zh-CN" sz="1600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0" y="404078"/>
            <a:ext cx="2872341" cy="461665"/>
            <a:chOff x="0" y="91440"/>
            <a:chExt cx="3829788" cy="615555"/>
          </a:xfrm>
        </p:grpSpPr>
        <p:sp>
          <p:nvSpPr>
            <p:cNvPr id="24" name="文本框 23"/>
            <p:cNvSpPr txBox="1"/>
            <p:nvPr/>
          </p:nvSpPr>
          <p:spPr>
            <a:xfrm>
              <a:off x="454152" y="91440"/>
              <a:ext cx="3375636" cy="6155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 smtClean="0">
                  <a:solidFill>
                    <a:srgbClr val="6B8A8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研究过程及方法</a:t>
              </a:r>
              <a:endParaRPr lang="zh-CN" altLang="en-US" sz="2400" b="1" dirty="0">
                <a:solidFill>
                  <a:srgbClr val="6B8A84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25" name="组合 24"/>
            <p:cNvGrpSpPr/>
            <p:nvPr/>
          </p:nvGrpSpPr>
          <p:grpSpPr>
            <a:xfrm>
              <a:off x="0" y="91440"/>
              <a:ext cx="454152" cy="521208"/>
              <a:chOff x="0" y="91440"/>
              <a:chExt cx="454152" cy="521208"/>
            </a:xfrm>
          </p:grpSpPr>
          <p:sp>
            <p:nvSpPr>
              <p:cNvPr id="26" name="矩形 25"/>
              <p:cNvSpPr/>
              <p:nvPr/>
            </p:nvSpPr>
            <p:spPr>
              <a:xfrm>
                <a:off x="0" y="91440"/>
                <a:ext cx="301752" cy="521208"/>
              </a:xfrm>
              <a:prstGeom prst="rect">
                <a:avLst/>
              </a:prstGeom>
              <a:solidFill>
                <a:srgbClr val="6B8A8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7" name="矩形 26"/>
              <p:cNvSpPr/>
              <p:nvPr/>
            </p:nvSpPr>
            <p:spPr>
              <a:xfrm>
                <a:off x="301752" y="91440"/>
                <a:ext cx="152400" cy="521208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35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29" name="TextBox 13"/>
          <p:cNvSpPr txBox="1"/>
          <p:nvPr/>
        </p:nvSpPr>
        <p:spPr>
          <a:xfrm>
            <a:off x="5267521" y="2950622"/>
            <a:ext cx="1647662" cy="1846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200" dirty="0" smtClean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改变数据、图片</a:t>
            </a:r>
            <a:endParaRPr lang="en-US" altLang="zh-CN" sz="1200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1" name="TextBox 13"/>
          <p:cNvSpPr txBox="1"/>
          <p:nvPr/>
        </p:nvSpPr>
        <p:spPr>
          <a:xfrm>
            <a:off x="9387385" y="2702756"/>
            <a:ext cx="1746776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怎样持久化</a:t>
            </a:r>
            <a:endParaRPr lang="en-US" sz="1600" b="1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TextBox 13"/>
          <p:cNvSpPr txBox="1"/>
          <p:nvPr/>
        </p:nvSpPr>
        <p:spPr>
          <a:xfrm>
            <a:off x="9465220" y="2950622"/>
            <a:ext cx="1647662" cy="1846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200" dirty="0" smtClean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文档型数据库</a:t>
            </a:r>
            <a:endParaRPr lang="en-US" altLang="zh-CN" sz="1200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2277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30" b="11343"/>
          <a:stretch/>
        </p:blipFill>
        <p:spPr>
          <a:xfrm>
            <a:off x="-29090" y="0"/>
            <a:ext cx="12221090" cy="6858000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-29090" y="0"/>
            <a:ext cx="12221090" cy="6858000"/>
          </a:xfrm>
          <a:prstGeom prst="rect">
            <a:avLst/>
          </a:prstGeom>
          <a:solidFill>
            <a:schemeClr val="tx1">
              <a:lumMod val="75000"/>
              <a:lumOff val="25000"/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圆角矩形 3"/>
          <p:cNvSpPr/>
          <p:nvPr/>
        </p:nvSpPr>
        <p:spPr>
          <a:xfrm>
            <a:off x="2771365" y="2500312"/>
            <a:ext cx="6737197" cy="18288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662237" y="2547937"/>
            <a:ext cx="1762125" cy="1762125"/>
          </a:xfrm>
          <a:prstGeom prst="ellipse">
            <a:avLst/>
          </a:prstGeom>
          <a:solidFill>
            <a:srgbClr val="6B8A84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1" name="组合 30"/>
          <p:cNvGrpSpPr/>
          <p:nvPr/>
        </p:nvGrpSpPr>
        <p:grpSpPr>
          <a:xfrm>
            <a:off x="3543299" y="2645271"/>
            <a:ext cx="6074391" cy="1607760"/>
            <a:chOff x="1230223" y="4625135"/>
            <a:chExt cx="2106290" cy="1607760"/>
          </a:xfrm>
        </p:grpSpPr>
        <p:sp>
          <p:nvSpPr>
            <p:cNvPr id="32" name="文本框 31"/>
            <p:cNvSpPr txBox="1"/>
            <p:nvPr/>
          </p:nvSpPr>
          <p:spPr>
            <a:xfrm>
              <a:off x="1614109" y="4625135"/>
              <a:ext cx="133851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第四章</a:t>
              </a:r>
              <a:endParaRPr lang="zh-CN" altLang="en-U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1230223" y="5401898"/>
              <a:ext cx="210629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8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系统展示</a:t>
              </a: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4819650" y="3414712"/>
            <a:ext cx="3619500" cy="14288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eform 35"/>
          <p:cNvSpPr>
            <a:spLocks noEditPoints="1"/>
          </p:cNvSpPr>
          <p:nvPr/>
        </p:nvSpPr>
        <p:spPr bwMode="auto">
          <a:xfrm>
            <a:off x="3364152" y="3298297"/>
            <a:ext cx="769436" cy="633415"/>
          </a:xfrm>
          <a:custGeom>
            <a:avLst/>
            <a:gdLst>
              <a:gd name="T0" fmla="*/ 18 w 136"/>
              <a:gd name="T1" fmla="*/ 63 h 112"/>
              <a:gd name="T2" fmla="*/ 80 w 136"/>
              <a:gd name="T3" fmla="*/ 63 h 112"/>
              <a:gd name="T4" fmla="*/ 56 w 136"/>
              <a:gd name="T5" fmla="*/ 14 h 112"/>
              <a:gd name="T6" fmla="*/ 41 w 136"/>
              <a:gd name="T7" fmla="*/ 23 h 112"/>
              <a:gd name="T8" fmla="*/ 19 w 136"/>
              <a:gd name="T9" fmla="*/ 23 h 112"/>
              <a:gd name="T10" fmla="*/ 15 w 136"/>
              <a:gd name="T11" fmla="*/ 40 h 112"/>
              <a:gd name="T12" fmla="*/ 0 w 136"/>
              <a:gd name="T13" fmla="*/ 55 h 112"/>
              <a:gd name="T14" fmla="*/ 9 w 136"/>
              <a:gd name="T15" fmla="*/ 70 h 112"/>
              <a:gd name="T16" fmla="*/ 9 w 136"/>
              <a:gd name="T17" fmla="*/ 92 h 112"/>
              <a:gd name="T18" fmla="*/ 26 w 136"/>
              <a:gd name="T19" fmla="*/ 97 h 112"/>
              <a:gd name="T20" fmla="*/ 41 w 136"/>
              <a:gd name="T21" fmla="*/ 112 h 112"/>
              <a:gd name="T22" fmla="*/ 56 w 136"/>
              <a:gd name="T23" fmla="*/ 103 h 112"/>
              <a:gd name="T24" fmla="*/ 78 w 136"/>
              <a:gd name="T25" fmla="*/ 103 h 112"/>
              <a:gd name="T26" fmla="*/ 83 w 136"/>
              <a:gd name="T27" fmla="*/ 86 h 112"/>
              <a:gd name="T28" fmla="*/ 98 w 136"/>
              <a:gd name="T29" fmla="*/ 70 h 112"/>
              <a:gd name="T30" fmla="*/ 89 w 136"/>
              <a:gd name="T31" fmla="*/ 55 h 112"/>
              <a:gd name="T32" fmla="*/ 89 w 136"/>
              <a:gd name="T33" fmla="*/ 33 h 112"/>
              <a:gd name="T34" fmla="*/ 72 w 136"/>
              <a:gd name="T35" fmla="*/ 29 h 112"/>
              <a:gd name="T36" fmla="*/ 56 w 136"/>
              <a:gd name="T37" fmla="*/ 14 h 112"/>
              <a:gd name="T38" fmla="*/ 100 w 136"/>
              <a:gd name="T39" fmla="*/ 23 h 112"/>
              <a:gd name="T40" fmla="*/ 124 w 136"/>
              <a:gd name="T41" fmla="*/ 23 h 112"/>
              <a:gd name="T42" fmla="*/ 116 w 136"/>
              <a:gd name="T43" fmla="*/ 0 h 112"/>
              <a:gd name="T44" fmla="*/ 108 w 136"/>
              <a:gd name="T45" fmla="*/ 4 h 112"/>
              <a:gd name="T46" fmla="*/ 98 w 136"/>
              <a:gd name="T47" fmla="*/ 4 h 112"/>
              <a:gd name="T48" fmla="*/ 96 w 136"/>
              <a:gd name="T49" fmla="*/ 12 h 112"/>
              <a:gd name="T50" fmla="*/ 88 w 136"/>
              <a:gd name="T51" fmla="*/ 20 h 112"/>
              <a:gd name="T52" fmla="*/ 93 w 136"/>
              <a:gd name="T53" fmla="*/ 27 h 112"/>
              <a:gd name="T54" fmla="*/ 93 w 136"/>
              <a:gd name="T55" fmla="*/ 37 h 112"/>
              <a:gd name="T56" fmla="*/ 101 w 136"/>
              <a:gd name="T57" fmla="*/ 39 h 112"/>
              <a:gd name="T58" fmla="*/ 108 w 136"/>
              <a:gd name="T59" fmla="*/ 47 h 112"/>
              <a:gd name="T60" fmla="*/ 116 w 136"/>
              <a:gd name="T61" fmla="*/ 42 h 112"/>
              <a:gd name="T62" fmla="*/ 126 w 136"/>
              <a:gd name="T63" fmla="*/ 43 h 112"/>
              <a:gd name="T64" fmla="*/ 128 w 136"/>
              <a:gd name="T65" fmla="*/ 34 h 112"/>
              <a:gd name="T66" fmla="*/ 136 w 136"/>
              <a:gd name="T67" fmla="*/ 27 h 112"/>
              <a:gd name="T68" fmla="*/ 131 w 136"/>
              <a:gd name="T69" fmla="*/ 20 h 112"/>
              <a:gd name="T70" fmla="*/ 131 w 136"/>
              <a:gd name="T71" fmla="*/ 9 h 112"/>
              <a:gd name="T72" fmla="*/ 123 w 136"/>
              <a:gd name="T73" fmla="*/ 7 h 112"/>
              <a:gd name="T74" fmla="*/ 116 w 136"/>
              <a:gd name="T75" fmla="*/ 0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36" h="112">
                <a:moveTo>
                  <a:pt x="49" y="94"/>
                </a:moveTo>
                <a:cubicBezTo>
                  <a:pt x="32" y="94"/>
                  <a:pt x="18" y="80"/>
                  <a:pt x="18" y="63"/>
                </a:cubicBezTo>
                <a:cubicBezTo>
                  <a:pt x="18" y="46"/>
                  <a:pt x="32" y="32"/>
                  <a:pt x="49" y="32"/>
                </a:cubicBezTo>
                <a:cubicBezTo>
                  <a:pt x="66" y="32"/>
                  <a:pt x="80" y="46"/>
                  <a:pt x="80" y="63"/>
                </a:cubicBezTo>
                <a:cubicBezTo>
                  <a:pt x="80" y="80"/>
                  <a:pt x="66" y="94"/>
                  <a:pt x="49" y="94"/>
                </a:cubicBezTo>
                <a:moveTo>
                  <a:pt x="56" y="14"/>
                </a:moveTo>
                <a:cubicBezTo>
                  <a:pt x="41" y="14"/>
                  <a:pt x="41" y="14"/>
                  <a:pt x="41" y="14"/>
                </a:cubicBezTo>
                <a:cubicBezTo>
                  <a:pt x="41" y="23"/>
                  <a:pt x="41" y="23"/>
                  <a:pt x="41" y="23"/>
                </a:cubicBezTo>
                <a:cubicBezTo>
                  <a:pt x="36" y="24"/>
                  <a:pt x="30" y="26"/>
                  <a:pt x="26" y="29"/>
                </a:cubicBezTo>
                <a:cubicBezTo>
                  <a:pt x="19" y="23"/>
                  <a:pt x="19" y="23"/>
                  <a:pt x="19" y="23"/>
                </a:cubicBezTo>
                <a:cubicBezTo>
                  <a:pt x="9" y="33"/>
                  <a:pt x="9" y="33"/>
                  <a:pt x="9" y="33"/>
                </a:cubicBezTo>
                <a:cubicBezTo>
                  <a:pt x="15" y="40"/>
                  <a:pt x="15" y="40"/>
                  <a:pt x="15" y="40"/>
                </a:cubicBezTo>
                <a:cubicBezTo>
                  <a:pt x="12" y="44"/>
                  <a:pt x="10" y="50"/>
                  <a:pt x="9" y="55"/>
                </a:cubicBezTo>
                <a:cubicBezTo>
                  <a:pt x="0" y="55"/>
                  <a:pt x="0" y="55"/>
                  <a:pt x="0" y="55"/>
                </a:cubicBezTo>
                <a:cubicBezTo>
                  <a:pt x="0" y="70"/>
                  <a:pt x="0" y="70"/>
                  <a:pt x="0" y="70"/>
                </a:cubicBezTo>
                <a:cubicBezTo>
                  <a:pt x="9" y="70"/>
                  <a:pt x="9" y="70"/>
                  <a:pt x="9" y="70"/>
                </a:cubicBezTo>
                <a:cubicBezTo>
                  <a:pt x="10" y="76"/>
                  <a:pt x="12" y="81"/>
                  <a:pt x="15" y="86"/>
                </a:cubicBezTo>
                <a:cubicBezTo>
                  <a:pt x="9" y="92"/>
                  <a:pt x="9" y="92"/>
                  <a:pt x="9" y="92"/>
                </a:cubicBezTo>
                <a:cubicBezTo>
                  <a:pt x="19" y="103"/>
                  <a:pt x="19" y="103"/>
                  <a:pt x="19" y="103"/>
                </a:cubicBezTo>
                <a:cubicBezTo>
                  <a:pt x="26" y="97"/>
                  <a:pt x="26" y="97"/>
                  <a:pt x="26" y="97"/>
                </a:cubicBezTo>
                <a:cubicBezTo>
                  <a:pt x="30" y="100"/>
                  <a:pt x="36" y="102"/>
                  <a:pt x="41" y="103"/>
                </a:cubicBezTo>
                <a:cubicBezTo>
                  <a:pt x="41" y="112"/>
                  <a:pt x="41" y="112"/>
                  <a:pt x="41" y="112"/>
                </a:cubicBezTo>
                <a:cubicBezTo>
                  <a:pt x="56" y="112"/>
                  <a:pt x="56" y="112"/>
                  <a:pt x="56" y="112"/>
                </a:cubicBezTo>
                <a:cubicBezTo>
                  <a:pt x="56" y="103"/>
                  <a:pt x="56" y="103"/>
                  <a:pt x="56" y="103"/>
                </a:cubicBezTo>
                <a:cubicBezTo>
                  <a:pt x="62" y="102"/>
                  <a:pt x="67" y="100"/>
                  <a:pt x="72" y="97"/>
                </a:cubicBezTo>
                <a:cubicBezTo>
                  <a:pt x="78" y="103"/>
                  <a:pt x="78" y="103"/>
                  <a:pt x="78" y="103"/>
                </a:cubicBezTo>
                <a:cubicBezTo>
                  <a:pt x="89" y="92"/>
                  <a:pt x="89" y="92"/>
                  <a:pt x="89" y="92"/>
                </a:cubicBezTo>
                <a:cubicBezTo>
                  <a:pt x="83" y="86"/>
                  <a:pt x="83" y="86"/>
                  <a:pt x="83" y="86"/>
                </a:cubicBezTo>
                <a:cubicBezTo>
                  <a:pt x="86" y="81"/>
                  <a:pt x="88" y="76"/>
                  <a:pt x="89" y="70"/>
                </a:cubicBezTo>
                <a:cubicBezTo>
                  <a:pt x="98" y="70"/>
                  <a:pt x="98" y="70"/>
                  <a:pt x="98" y="70"/>
                </a:cubicBezTo>
                <a:cubicBezTo>
                  <a:pt x="98" y="55"/>
                  <a:pt x="98" y="55"/>
                  <a:pt x="98" y="55"/>
                </a:cubicBezTo>
                <a:cubicBezTo>
                  <a:pt x="89" y="55"/>
                  <a:pt x="89" y="55"/>
                  <a:pt x="89" y="55"/>
                </a:cubicBezTo>
                <a:cubicBezTo>
                  <a:pt x="88" y="50"/>
                  <a:pt x="86" y="44"/>
                  <a:pt x="83" y="40"/>
                </a:cubicBezTo>
                <a:cubicBezTo>
                  <a:pt x="89" y="33"/>
                  <a:pt x="89" y="33"/>
                  <a:pt x="89" y="33"/>
                </a:cubicBezTo>
                <a:cubicBezTo>
                  <a:pt x="78" y="23"/>
                  <a:pt x="78" y="23"/>
                  <a:pt x="78" y="23"/>
                </a:cubicBezTo>
                <a:cubicBezTo>
                  <a:pt x="72" y="29"/>
                  <a:pt x="72" y="29"/>
                  <a:pt x="72" y="29"/>
                </a:cubicBezTo>
                <a:cubicBezTo>
                  <a:pt x="67" y="26"/>
                  <a:pt x="62" y="24"/>
                  <a:pt x="56" y="23"/>
                </a:cubicBezTo>
                <a:cubicBezTo>
                  <a:pt x="56" y="14"/>
                  <a:pt x="56" y="14"/>
                  <a:pt x="56" y="14"/>
                </a:cubicBezTo>
                <a:moveTo>
                  <a:pt x="112" y="35"/>
                </a:moveTo>
                <a:cubicBezTo>
                  <a:pt x="105" y="35"/>
                  <a:pt x="100" y="30"/>
                  <a:pt x="100" y="23"/>
                </a:cubicBezTo>
                <a:cubicBezTo>
                  <a:pt x="100" y="16"/>
                  <a:pt x="105" y="11"/>
                  <a:pt x="112" y="11"/>
                </a:cubicBezTo>
                <a:cubicBezTo>
                  <a:pt x="119" y="11"/>
                  <a:pt x="124" y="16"/>
                  <a:pt x="124" y="23"/>
                </a:cubicBezTo>
                <a:cubicBezTo>
                  <a:pt x="124" y="30"/>
                  <a:pt x="119" y="35"/>
                  <a:pt x="112" y="35"/>
                </a:cubicBezTo>
                <a:moveTo>
                  <a:pt x="116" y="0"/>
                </a:moveTo>
                <a:cubicBezTo>
                  <a:pt x="108" y="0"/>
                  <a:pt x="108" y="0"/>
                  <a:pt x="108" y="0"/>
                </a:cubicBezTo>
                <a:cubicBezTo>
                  <a:pt x="108" y="4"/>
                  <a:pt x="108" y="4"/>
                  <a:pt x="108" y="4"/>
                </a:cubicBezTo>
                <a:cubicBezTo>
                  <a:pt x="106" y="4"/>
                  <a:pt x="103" y="6"/>
                  <a:pt x="101" y="7"/>
                </a:cubicBezTo>
                <a:cubicBezTo>
                  <a:pt x="98" y="4"/>
                  <a:pt x="98" y="4"/>
                  <a:pt x="98" y="4"/>
                </a:cubicBezTo>
                <a:cubicBezTo>
                  <a:pt x="93" y="9"/>
                  <a:pt x="93" y="9"/>
                  <a:pt x="93" y="9"/>
                </a:cubicBezTo>
                <a:cubicBezTo>
                  <a:pt x="96" y="12"/>
                  <a:pt x="96" y="12"/>
                  <a:pt x="96" y="12"/>
                </a:cubicBezTo>
                <a:cubicBezTo>
                  <a:pt x="94" y="14"/>
                  <a:pt x="93" y="17"/>
                  <a:pt x="93" y="20"/>
                </a:cubicBezTo>
                <a:cubicBezTo>
                  <a:pt x="88" y="20"/>
                  <a:pt x="88" y="20"/>
                  <a:pt x="88" y="20"/>
                </a:cubicBezTo>
                <a:cubicBezTo>
                  <a:pt x="88" y="27"/>
                  <a:pt x="88" y="27"/>
                  <a:pt x="88" y="27"/>
                </a:cubicBezTo>
                <a:cubicBezTo>
                  <a:pt x="93" y="27"/>
                  <a:pt x="93" y="27"/>
                  <a:pt x="93" y="27"/>
                </a:cubicBezTo>
                <a:cubicBezTo>
                  <a:pt x="93" y="30"/>
                  <a:pt x="94" y="32"/>
                  <a:pt x="96" y="34"/>
                </a:cubicBezTo>
                <a:cubicBezTo>
                  <a:pt x="93" y="37"/>
                  <a:pt x="93" y="37"/>
                  <a:pt x="93" y="37"/>
                </a:cubicBezTo>
                <a:cubicBezTo>
                  <a:pt x="98" y="43"/>
                  <a:pt x="98" y="43"/>
                  <a:pt x="98" y="43"/>
                </a:cubicBezTo>
                <a:cubicBezTo>
                  <a:pt x="101" y="39"/>
                  <a:pt x="101" y="39"/>
                  <a:pt x="101" y="39"/>
                </a:cubicBezTo>
                <a:cubicBezTo>
                  <a:pt x="103" y="41"/>
                  <a:pt x="106" y="42"/>
                  <a:pt x="108" y="42"/>
                </a:cubicBezTo>
                <a:cubicBezTo>
                  <a:pt x="108" y="47"/>
                  <a:pt x="108" y="47"/>
                  <a:pt x="108" y="47"/>
                </a:cubicBezTo>
                <a:cubicBezTo>
                  <a:pt x="116" y="47"/>
                  <a:pt x="116" y="47"/>
                  <a:pt x="116" y="47"/>
                </a:cubicBezTo>
                <a:cubicBezTo>
                  <a:pt x="116" y="42"/>
                  <a:pt x="116" y="42"/>
                  <a:pt x="116" y="42"/>
                </a:cubicBezTo>
                <a:cubicBezTo>
                  <a:pt x="118" y="42"/>
                  <a:pt x="121" y="41"/>
                  <a:pt x="123" y="39"/>
                </a:cubicBezTo>
                <a:cubicBezTo>
                  <a:pt x="126" y="43"/>
                  <a:pt x="126" y="43"/>
                  <a:pt x="126" y="43"/>
                </a:cubicBezTo>
                <a:cubicBezTo>
                  <a:pt x="131" y="37"/>
                  <a:pt x="131" y="37"/>
                  <a:pt x="131" y="37"/>
                </a:cubicBezTo>
                <a:cubicBezTo>
                  <a:pt x="128" y="34"/>
                  <a:pt x="128" y="34"/>
                  <a:pt x="128" y="34"/>
                </a:cubicBezTo>
                <a:cubicBezTo>
                  <a:pt x="130" y="32"/>
                  <a:pt x="131" y="30"/>
                  <a:pt x="131" y="27"/>
                </a:cubicBezTo>
                <a:cubicBezTo>
                  <a:pt x="136" y="27"/>
                  <a:pt x="136" y="27"/>
                  <a:pt x="136" y="27"/>
                </a:cubicBezTo>
                <a:cubicBezTo>
                  <a:pt x="136" y="20"/>
                  <a:pt x="136" y="20"/>
                  <a:pt x="136" y="20"/>
                </a:cubicBezTo>
                <a:cubicBezTo>
                  <a:pt x="131" y="20"/>
                  <a:pt x="131" y="20"/>
                  <a:pt x="131" y="20"/>
                </a:cubicBezTo>
                <a:cubicBezTo>
                  <a:pt x="131" y="17"/>
                  <a:pt x="130" y="14"/>
                  <a:pt x="128" y="12"/>
                </a:cubicBezTo>
                <a:cubicBezTo>
                  <a:pt x="131" y="9"/>
                  <a:pt x="131" y="9"/>
                  <a:pt x="131" y="9"/>
                </a:cubicBezTo>
                <a:cubicBezTo>
                  <a:pt x="126" y="4"/>
                  <a:pt x="126" y="4"/>
                  <a:pt x="126" y="4"/>
                </a:cubicBezTo>
                <a:cubicBezTo>
                  <a:pt x="123" y="7"/>
                  <a:pt x="123" y="7"/>
                  <a:pt x="123" y="7"/>
                </a:cubicBezTo>
                <a:cubicBezTo>
                  <a:pt x="121" y="6"/>
                  <a:pt x="118" y="4"/>
                  <a:pt x="116" y="4"/>
                </a:cubicBezTo>
                <a:cubicBezTo>
                  <a:pt x="116" y="0"/>
                  <a:pt x="116" y="0"/>
                  <a:pt x="116" y="0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5164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1271</TotalTime>
  <Words>410</Words>
  <Application>Microsoft Office PowerPoint</Application>
  <PresentationFormat>宽屏</PresentationFormat>
  <Paragraphs>67</Paragraphs>
  <Slides>11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0" baseType="lpstr">
      <vt:lpstr>Roboto Regular</vt:lpstr>
      <vt:lpstr>楷体</vt:lpstr>
      <vt:lpstr>宋体</vt:lpstr>
      <vt:lpstr>微软雅黑</vt:lpstr>
      <vt:lpstr>Arial</vt:lpstr>
      <vt:lpstr>Calibri</vt:lpstr>
      <vt:lpstr>Calibri Light</vt:lpstr>
      <vt:lpstr>Times New Roman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China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User</dc:creator>
  <cp:lastModifiedBy>Administrator</cp:lastModifiedBy>
  <cp:revision>38</cp:revision>
  <dcterms:created xsi:type="dcterms:W3CDTF">2016-04-28T23:28:43Z</dcterms:created>
  <dcterms:modified xsi:type="dcterms:W3CDTF">2016-05-27T01:00:27Z</dcterms:modified>
</cp:coreProperties>
</file>

<file path=docProps/thumbnail.jpeg>
</file>